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1"/>
  </p:notesMasterIdLst>
  <p:handoutMasterIdLst>
    <p:handoutMasterId r:id="rId32"/>
  </p:handoutMasterIdLst>
  <p:sldIdLst>
    <p:sldId id="256" r:id="rId2"/>
    <p:sldId id="277" r:id="rId3"/>
    <p:sldId id="331" r:id="rId4"/>
    <p:sldId id="333" r:id="rId5"/>
    <p:sldId id="334" r:id="rId6"/>
    <p:sldId id="276" r:id="rId7"/>
    <p:sldId id="311" r:id="rId8"/>
    <p:sldId id="314" r:id="rId9"/>
    <p:sldId id="315" r:id="rId10"/>
    <p:sldId id="290" r:id="rId11"/>
    <p:sldId id="350" r:id="rId12"/>
    <p:sldId id="297" r:id="rId13"/>
    <p:sldId id="335" r:id="rId14"/>
    <p:sldId id="336" r:id="rId15"/>
    <p:sldId id="337" r:id="rId16"/>
    <p:sldId id="338" r:id="rId17"/>
    <p:sldId id="339" r:id="rId18"/>
    <p:sldId id="301" r:id="rId19"/>
    <p:sldId id="340" r:id="rId20"/>
    <p:sldId id="341" r:id="rId21"/>
    <p:sldId id="349" r:id="rId22"/>
    <p:sldId id="342" r:id="rId23"/>
    <p:sldId id="343" r:id="rId24"/>
    <p:sldId id="344" r:id="rId25"/>
    <p:sldId id="345" r:id="rId26"/>
    <p:sldId id="346" r:id="rId27"/>
    <p:sldId id="347" r:id="rId28"/>
    <p:sldId id="348" r:id="rId29"/>
    <p:sldId id="310"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3146" autoAdjust="0"/>
  </p:normalViewPr>
  <p:slideViewPr>
    <p:cSldViewPr>
      <p:cViewPr varScale="1">
        <p:scale>
          <a:sx n="103" d="100"/>
          <a:sy n="103" d="100"/>
        </p:scale>
        <p:origin x="19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1" tIns="48321" rIns="96641" bIns="48321"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41" tIns="48321" rIns="96641" bIns="48321" rtlCol="0"/>
          <a:lstStyle>
            <a:lvl1pPr algn="r">
              <a:defRPr sz="1200"/>
            </a:lvl1pPr>
          </a:lstStyle>
          <a:p>
            <a:fld id="{61831DFF-D29B-4518-B6AA-1D5D9630A657}" type="datetimeFigureOut">
              <a:rPr lang="en-US" smtClean="0"/>
              <a:t>1/29/19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41" tIns="48321" rIns="96641" bIns="48321"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41" tIns="48321" rIns="96641" bIns="48321" rtlCol="0" anchor="b"/>
          <a:lstStyle>
            <a:lvl1pPr algn="r">
              <a:defRPr sz="1200"/>
            </a:lvl1pPr>
          </a:lstStyle>
          <a:p>
            <a:fld id="{1B364C65-2CB9-4B34-BDE2-569356F2399F}" type="slidenum">
              <a:rPr lang="en-US" smtClean="0"/>
              <a:t>‹#›</a:t>
            </a:fld>
            <a:endParaRPr lang="en-US"/>
          </a:p>
        </p:txBody>
      </p:sp>
    </p:spTree>
    <p:extLst>
      <p:ext uri="{BB962C8B-B14F-4D97-AF65-F5344CB8AC3E}">
        <p14:creationId xmlns:p14="http://schemas.microsoft.com/office/powerpoint/2010/main" val="1175364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583" cy="482027"/>
          </a:xfrm>
          <a:prstGeom prst="rect">
            <a:avLst/>
          </a:prstGeom>
        </p:spPr>
        <p:txBody>
          <a:bodyPr vert="horz" lIns="94839" tIns="47419" rIns="94839" bIns="47419" rtlCol="0"/>
          <a:lstStyle>
            <a:lvl1pPr algn="l">
              <a:defRPr sz="1200"/>
            </a:lvl1pPr>
          </a:lstStyle>
          <a:p>
            <a:endParaRPr lang="en-US"/>
          </a:p>
        </p:txBody>
      </p:sp>
      <p:sp>
        <p:nvSpPr>
          <p:cNvPr id="3" name="Date Placeholder 2"/>
          <p:cNvSpPr>
            <a:spLocks noGrp="1"/>
          </p:cNvSpPr>
          <p:nvPr>
            <p:ph type="dt" idx="1"/>
          </p:nvPr>
        </p:nvSpPr>
        <p:spPr>
          <a:xfrm>
            <a:off x="4142962" y="2"/>
            <a:ext cx="3170583" cy="482027"/>
          </a:xfrm>
          <a:prstGeom prst="rect">
            <a:avLst/>
          </a:prstGeom>
        </p:spPr>
        <p:txBody>
          <a:bodyPr vert="horz" lIns="94839" tIns="47419" rIns="94839" bIns="47419" rtlCol="0"/>
          <a:lstStyle>
            <a:lvl1pPr algn="r">
              <a:defRPr sz="1200"/>
            </a:lvl1pPr>
          </a:lstStyle>
          <a:p>
            <a:fld id="{D2DE2057-00EA-463A-89D6-C121B66F592E}" type="datetimeFigureOut">
              <a:rPr lang="en-US" smtClean="0"/>
              <a:t>1/29/19</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839" tIns="47419" rIns="94839" bIns="47419" rtlCol="0" anchor="ctr"/>
          <a:lstStyle/>
          <a:p>
            <a:endParaRPr lang="en-US"/>
          </a:p>
        </p:txBody>
      </p:sp>
      <p:sp>
        <p:nvSpPr>
          <p:cNvPr id="5" name="Notes Placeholder 4"/>
          <p:cNvSpPr>
            <a:spLocks noGrp="1"/>
          </p:cNvSpPr>
          <p:nvPr>
            <p:ph type="body" sz="quarter" idx="3"/>
          </p:nvPr>
        </p:nvSpPr>
        <p:spPr>
          <a:xfrm>
            <a:off x="732184" y="4620250"/>
            <a:ext cx="5850835" cy="3780800"/>
          </a:xfrm>
          <a:prstGeom prst="rect">
            <a:avLst/>
          </a:prstGeom>
        </p:spPr>
        <p:txBody>
          <a:bodyPr vert="horz" lIns="94839" tIns="47419" rIns="94839" bIns="474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2027"/>
          </a:xfrm>
          <a:prstGeom prst="rect">
            <a:avLst/>
          </a:prstGeom>
        </p:spPr>
        <p:txBody>
          <a:bodyPr vert="horz" lIns="94839" tIns="47419" rIns="94839" bIns="47419" rtlCol="0" anchor="b"/>
          <a:lstStyle>
            <a:lvl1pPr algn="l">
              <a:defRPr sz="1200"/>
            </a:lvl1pPr>
          </a:lstStyle>
          <a:p>
            <a:endParaRPr lang="en-US"/>
          </a:p>
        </p:txBody>
      </p:sp>
      <p:sp>
        <p:nvSpPr>
          <p:cNvPr id="7" name="Slide Number Placeholder 6"/>
          <p:cNvSpPr>
            <a:spLocks noGrp="1"/>
          </p:cNvSpPr>
          <p:nvPr>
            <p:ph type="sldNum" sz="quarter" idx="5"/>
          </p:nvPr>
        </p:nvSpPr>
        <p:spPr>
          <a:xfrm>
            <a:off x="4142962" y="9119174"/>
            <a:ext cx="3170583" cy="482027"/>
          </a:xfrm>
          <a:prstGeom prst="rect">
            <a:avLst/>
          </a:prstGeom>
        </p:spPr>
        <p:txBody>
          <a:bodyPr vert="horz" lIns="94839" tIns="47419" rIns="94839" bIns="47419" rtlCol="0" anchor="b"/>
          <a:lstStyle>
            <a:lvl1pPr algn="r">
              <a:defRPr sz="1200"/>
            </a:lvl1pPr>
          </a:lstStyle>
          <a:p>
            <a:fld id="{CB7F0411-7792-4949-AC1B-142A6C892393}" type="slidenum">
              <a:rPr lang="en-US" smtClean="0"/>
              <a:t>‹#›</a:t>
            </a:fld>
            <a:endParaRPr lang="en-US"/>
          </a:p>
        </p:txBody>
      </p:sp>
    </p:spTree>
    <p:extLst>
      <p:ext uri="{BB962C8B-B14F-4D97-AF65-F5344CB8AC3E}">
        <p14:creationId xmlns:p14="http://schemas.microsoft.com/office/powerpoint/2010/main" val="176620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7F0411-7792-4949-AC1B-142A6C892393}" type="slidenum">
              <a:rPr lang="en-US" smtClean="0"/>
              <a:t>20</a:t>
            </a:fld>
            <a:endParaRPr lang="en-US"/>
          </a:p>
        </p:txBody>
      </p:sp>
    </p:spTree>
    <p:extLst>
      <p:ext uri="{BB962C8B-B14F-4D97-AF65-F5344CB8AC3E}">
        <p14:creationId xmlns:p14="http://schemas.microsoft.com/office/powerpoint/2010/main" val="295352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7F0411-7792-4949-AC1B-142A6C892393}" type="slidenum">
              <a:rPr lang="en-US" smtClean="0"/>
              <a:t>21</a:t>
            </a:fld>
            <a:endParaRPr lang="en-US"/>
          </a:p>
        </p:txBody>
      </p:sp>
    </p:spTree>
    <p:extLst>
      <p:ext uri="{BB962C8B-B14F-4D97-AF65-F5344CB8AC3E}">
        <p14:creationId xmlns:p14="http://schemas.microsoft.com/office/powerpoint/2010/main" val="244141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08585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D25A9-B493-42CB-B9C6-D5BA52F81C16}" type="datetimeFigureOut">
              <a:rPr lang="en-US" smtClean="0"/>
              <a:pPr/>
              <a:t>1/29/19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40071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584346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C2D25A9-B493-42CB-B9C6-D5BA52F81C16}" type="datetimeFigureOut">
              <a:rPr lang="en-US" smtClean="0"/>
              <a:pPr/>
              <a:t>1/29/19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2680034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1077767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46790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04133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D25A9-B493-42CB-B9C6-D5BA52F81C16}" type="datetimeFigureOut">
              <a:rPr lang="en-US" smtClean="0"/>
              <a:pPr/>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3450228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2D25A9-B493-42CB-B9C6-D5BA52F81C16}" type="datetimeFigureOut">
              <a:rPr lang="en-US" smtClean="0"/>
              <a:pPr/>
              <a:t>1/29/19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192576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2D25A9-B493-42CB-B9C6-D5BA52F81C16}" type="datetimeFigureOut">
              <a:rPr lang="en-US" smtClean="0"/>
              <a:pPr/>
              <a:t>1/29/19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110061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2D25A9-B493-42CB-B9C6-D5BA52F81C16}" type="datetimeFigureOut">
              <a:rPr lang="en-US" smtClean="0"/>
              <a:pPr/>
              <a:t>1/29/19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138387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D25A9-B493-42CB-B9C6-D5BA52F81C16}" type="datetimeFigureOut">
              <a:rPr lang="en-US" smtClean="0"/>
              <a:pPr/>
              <a:t>1/29/19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235670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2D25A9-B493-42CB-B9C6-D5BA52F81C16}" type="datetimeFigureOut">
              <a:rPr lang="en-US" smtClean="0"/>
              <a:pPr/>
              <a:t>1/29/19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404889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FC2D25A9-B493-42CB-B9C6-D5BA52F81C16}" type="datetimeFigureOut">
              <a:rPr lang="en-US" smtClean="0"/>
              <a:pPr/>
              <a:t>1/29/19</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3251B46F-68CF-4A44-9CCC-BFA3188DC249}" type="slidenum">
              <a:rPr lang="en-US" smtClean="0"/>
              <a:pPr/>
              <a:t>‹#›</a:t>
            </a:fld>
            <a:endParaRPr lang="en-US"/>
          </a:p>
        </p:txBody>
      </p:sp>
    </p:spTree>
    <p:extLst>
      <p:ext uri="{BB962C8B-B14F-4D97-AF65-F5344CB8AC3E}">
        <p14:creationId xmlns:p14="http://schemas.microsoft.com/office/powerpoint/2010/main" val="286058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FC2D25A9-B493-42CB-B9C6-D5BA52F81C16}" type="datetimeFigureOut">
              <a:rPr lang="en-US" smtClean="0"/>
              <a:pPr/>
              <a:t>1/29/19</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3251B46F-68CF-4A44-9CCC-BFA3188DC249}" type="slidenum">
              <a:rPr lang="en-US" smtClean="0"/>
              <a:pPr/>
              <a:t>‹#›</a:t>
            </a:fld>
            <a:endParaRPr lang="en-US"/>
          </a:p>
        </p:txBody>
      </p:sp>
    </p:spTree>
    <p:extLst>
      <p:ext uri="{BB962C8B-B14F-4D97-AF65-F5344CB8AC3E}">
        <p14:creationId xmlns:p14="http://schemas.microsoft.com/office/powerpoint/2010/main" val="186868910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tate.gov/j/ct/list/c14151.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ebforms.fiu.edu/view.php?id=17666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apquest.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mailto:gpsc@fiu.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finance.fiu.edu/controller/Docs/Travel_and_Other_Expenses_Manual.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my.fiu.edu/"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webforms.fiu.edu/view.php?id=243935"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mapquest.com/" TargetMode="External"/><Relationship Id="rId2" Type="http://schemas.openxmlformats.org/officeDocument/2006/relationships/hyperlink" Target="https://webforms.fiu.edu/view.php?id=243935"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ebforms.fiu.edu/view.php?id=243935"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ebforms.fiu.edu/view.php?id=243935"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ebforms.fiu.edu/view.php?id=243935"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ebforms.fiu.edu/view.php?id=176663" TargetMode="External"/><Relationship Id="rId7" Type="http://schemas.openxmlformats.org/officeDocument/2006/relationships/slide" Target="slide15.xml"/><Relationship Id="rId2" Type="http://schemas.openxmlformats.org/officeDocument/2006/relationships/hyperlink" Target="http://gpsc.fiu.edu/" TargetMode="Externa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hyperlink" Target="https://webforms.fiu.edu/view.php?id=243935"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mailto:gspc@fiu.edu?subject=Questions%20about%20Applying%20for%20Funding" TargetMode="External"/><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hyperlink" Target="http://sga.fiu.edu/" TargetMode="External"/><Relationship Id="rId5" Type="http://schemas.openxmlformats.org/officeDocument/2006/relationships/hyperlink" Target="http://gpsc.fiu.edu/"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hyperlink" Target="http://gpsc.fiu.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gpsc.fiu.edu/wp-content/uploads/2015/08/GPSC-SOP-2015-.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gpsc@fiu.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458200" cy="1470025"/>
          </a:xfrm>
        </p:spPr>
        <p:txBody>
          <a:bodyPr>
            <a:normAutofit/>
          </a:bodyPr>
          <a:lstStyle/>
          <a:p>
            <a:r>
              <a:rPr lang="en-US" sz="4000" dirty="0"/>
              <a:t>Florida International University</a:t>
            </a:r>
            <a:br>
              <a:rPr lang="en-US" sz="4000" dirty="0"/>
            </a:br>
            <a:r>
              <a:rPr lang="en-US" sz="3600" dirty="0"/>
              <a:t>Student Government Association</a:t>
            </a:r>
          </a:p>
        </p:txBody>
      </p:sp>
      <p:sp>
        <p:nvSpPr>
          <p:cNvPr id="3" name="Subtitle 2"/>
          <p:cNvSpPr>
            <a:spLocks noGrp="1"/>
          </p:cNvSpPr>
          <p:nvPr>
            <p:ph type="subTitle" idx="1"/>
          </p:nvPr>
        </p:nvSpPr>
        <p:spPr/>
        <p:txBody>
          <a:bodyPr>
            <a:normAutofit/>
          </a:bodyPr>
          <a:lstStyle/>
          <a:p>
            <a:pPr algn="ctr"/>
            <a:r>
              <a:rPr lang="en-US" dirty="0"/>
              <a:t>Graduate and Professional Student Committee (GPSC)</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80474"/>
            <a:ext cx="9144000" cy="2897051"/>
          </a:xfrm>
          <a:prstGeom prst="rect">
            <a:avLst/>
          </a:prstGeom>
        </p:spPr>
      </p:pic>
      <p:sp>
        <p:nvSpPr>
          <p:cNvPr id="4" name="TextBox 3"/>
          <p:cNvSpPr txBox="1"/>
          <p:nvPr/>
        </p:nvSpPr>
        <p:spPr>
          <a:xfrm>
            <a:off x="6858000" y="6400800"/>
            <a:ext cx="2057400" cy="246221"/>
          </a:xfrm>
          <a:prstGeom prst="rect">
            <a:avLst/>
          </a:prstGeom>
          <a:noFill/>
        </p:spPr>
        <p:txBody>
          <a:bodyPr wrap="square" rtlCol="0">
            <a:spAutoFit/>
          </a:bodyPr>
          <a:lstStyle/>
          <a:p>
            <a:pPr algn="ctr"/>
            <a:r>
              <a:rPr lang="en-US" sz="1000" dirty="0">
                <a:solidFill>
                  <a:schemeClr val="accent1"/>
                </a:solidFill>
              </a:rPr>
              <a:t>Spring 2016</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dirty="0"/>
              <a:t>Before Applying – Check your Eligibility</a:t>
            </a:r>
          </a:p>
        </p:txBody>
      </p:sp>
      <p:sp>
        <p:nvSpPr>
          <p:cNvPr id="3" name="Content Placeholder 2"/>
          <p:cNvSpPr>
            <a:spLocks noGrp="1"/>
          </p:cNvSpPr>
          <p:nvPr>
            <p:ph idx="1"/>
          </p:nvPr>
        </p:nvSpPr>
        <p:spPr>
          <a:xfrm>
            <a:off x="304800" y="2133600"/>
            <a:ext cx="8229600" cy="4572000"/>
          </a:xfrm>
        </p:spPr>
        <p:txBody>
          <a:bodyPr>
            <a:normAutofit fontScale="40000" lnSpcReduction="20000"/>
          </a:bodyPr>
          <a:lstStyle/>
          <a:p>
            <a:pPr>
              <a:spcBef>
                <a:spcPct val="0"/>
              </a:spcBef>
              <a:buClrTx/>
              <a:buFont typeface="Calibri Light" panose="020F0302020204030204" pitchFamily="34" charset="0"/>
              <a:buAutoNum type="arabicPeriod"/>
            </a:pPr>
            <a:r>
              <a:rPr lang="en-US" altLang="en-US" sz="4400" dirty="0">
                <a:latin typeface="Calibri" panose="020F0502020204030204" pitchFamily="34" charset="0"/>
              </a:rPr>
              <a:t>You must be a degree-seeking graduate student enrolled at an MMC-based department during and after the semester of the event and paying A&amp;S fees.  </a:t>
            </a:r>
            <a:r>
              <a:rPr lang="en-US" altLang="en-US" sz="3000" i="1" dirty="0">
                <a:latin typeface="Calibri" panose="020F0502020204030204" pitchFamily="34" charset="0"/>
              </a:rPr>
              <a:t>NB: If you’re receiving tuition reimbursement from FIU, you may be ineligible due to A&amp;S fees being waived and will be required to submit proof of A&amp;S fees payment.</a:t>
            </a:r>
          </a:p>
          <a:p>
            <a:pPr>
              <a:spcBef>
                <a:spcPct val="0"/>
              </a:spcBef>
              <a:buClrTx/>
              <a:buFont typeface="Calibri Light" panose="020F0302020204030204" pitchFamily="34" charset="0"/>
              <a:buAutoNum type="arabicPeriod"/>
            </a:pPr>
            <a:endParaRPr lang="en-US" altLang="en-US" sz="4400" dirty="0">
              <a:latin typeface="Calibri" panose="020F0502020204030204" pitchFamily="34" charset="0"/>
            </a:endParaRPr>
          </a:p>
          <a:p>
            <a:pPr>
              <a:spcBef>
                <a:spcPct val="0"/>
              </a:spcBef>
              <a:buClrTx/>
              <a:buFont typeface="Calibri Light" panose="020F0302020204030204" pitchFamily="34" charset="0"/>
              <a:buAutoNum type="arabicPeriod"/>
            </a:pPr>
            <a:r>
              <a:rPr lang="en-US" altLang="en-US" sz="4400" dirty="0">
                <a:latin typeface="Calibri" panose="020F0502020204030204" pitchFamily="34" charset="0"/>
              </a:rPr>
              <a:t>You have NOT </a:t>
            </a:r>
            <a:r>
              <a:rPr lang="en-US" altLang="en-US" sz="4400" u="sng" dirty="0">
                <a:latin typeface="Calibri" panose="020F0502020204030204" pitchFamily="34" charset="0"/>
              </a:rPr>
              <a:t>received</a:t>
            </a:r>
            <a:r>
              <a:rPr lang="en-US" altLang="en-US" sz="4400" dirty="0">
                <a:latin typeface="Calibri" panose="020F0502020204030204" pitchFamily="34" charset="0"/>
              </a:rPr>
              <a:t> funding within the current </a:t>
            </a:r>
            <a:r>
              <a:rPr lang="en-US" altLang="en-US" sz="4400" b="1" dirty="0">
                <a:latin typeface="Calibri" panose="020F0502020204030204" pitchFamily="34" charset="0"/>
              </a:rPr>
              <a:t>GPSC funding year </a:t>
            </a:r>
            <a:r>
              <a:rPr lang="en-US" altLang="en-US" sz="4400" i="1" dirty="0">
                <a:latin typeface="Calibri" panose="020F0502020204030204" pitchFamily="34" charset="0"/>
              </a:rPr>
              <a:t>(June 1st – May 31st) and</a:t>
            </a:r>
            <a:r>
              <a:rPr lang="en-US" altLang="en-US" sz="4400" dirty="0">
                <a:latin typeface="Calibri" panose="020F0502020204030204" pitchFamily="34" charset="0"/>
              </a:rPr>
              <a:t> y</a:t>
            </a:r>
            <a:r>
              <a:rPr lang="en-US" sz="4400" dirty="0">
                <a:latin typeface="Calibri" panose="020F0502020204030204" pitchFamily="34" charset="0"/>
              </a:rPr>
              <a:t>ou are NOT receiving funding from another A&amp;S-funded student organization for the same event.   </a:t>
            </a:r>
            <a:r>
              <a:rPr lang="en-US" sz="3000" i="1" dirty="0">
                <a:solidFill>
                  <a:schemeClr val="tx1"/>
                </a:solidFill>
                <a:latin typeface="Calibri" panose="020F0502020204030204" pitchFamily="34" charset="0"/>
              </a:rPr>
              <a:t>Ex: Applying to both GPSC and SGA Finance Committee or any other organization using A&amp;S Fees at the same time is considered double-dipping. Students caught doing this will not be reimbursed and be sent to student conduct for violating policy.</a:t>
            </a:r>
          </a:p>
          <a:p>
            <a:pPr>
              <a:spcBef>
                <a:spcPct val="0"/>
              </a:spcBef>
              <a:buClrTx/>
              <a:buFont typeface="Calibri Light" panose="020F0302020204030204" pitchFamily="34" charset="0"/>
              <a:buAutoNum type="arabicPeriod"/>
            </a:pPr>
            <a:endParaRPr lang="en-US" altLang="en-US" i="1" dirty="0">
              <a:latin typeface="Calibri" panose="020F0502020204030204" pitchFamily="34" charset="0"/>
            </a:endParaRPr>
          </a:p>
          <a:p>
            <a:pPr>
              <a:spcBef>
                <a:spcPct val="0"/>
              </a:spcBef>
              <a:buClrTx/>
              <a:buFont typeface="Calibri Light" panose="020F0302020204030204" pitchFamily="34" charset="0"/>
              <a:buAutoNum type="arabicPeriod"/>
            </a:pPr>
            <a:r>
              <a:rPr lang="en-US" altLang="en-US" sz="4400" dirty="0">
                <a:latin typeface="Calibri" panose="020F0502020204030204" pitchFamily="34" charset="0"/>
              </a:rPr>
              <a:t>You are planning to travel to a country that has diplomatic relations with the government of United States. </a:t>
            </a:r>
          </a:p>
          <a:p>
            <a:pPr lvl="1">
              <a:spcBef>
                <a:spcPct val="0"/>
              </a:spcBef>
              <a:buClrTx/>
              <a:buNone/>
            </a:pPr>
            <a:r>
              <a:rPr lang="en-US" altLang="en-US" sz="3000" dirty="0">
                <a:solidFill>
                  <a:schemeClr val="tx1"/>
                </a:solidFill>
                <a:latin typeface="Calibri" panose="020F0502020204030204" pitchFamily="34" charset="0"/>
              </a:rPr>
              <a:t>Please visit their website for the current list: </a:t>
            </a:r>
            <a:r>
              <a:rPr lang="en-US" altLang="en-US" sz="3000" u="sng" dirty="0">
                <a:solidFill>
                  <a:schemeClr val="tx1"/>
                </a:solidFill>
                <a:latin typeface="Calibri" panose="020F0502020204030204" pitchFamily="34" charset="0"/>
                <a:hlinkClick r:id="rId2"/>
              </a:rPr>
              <a:t>http://www.state.gov/j/ct/list/c14151.htm</a:t>
            </a:r>
            <a:endParaRPr lang="en-US" altLang="en-US" sz="3000" u="sng" dirty="0">
              <a:solidFill>
                <a:schemeClr val="tx1"/>
              </a:solidFill>
              <a:latin typeface="Calibri" panose="020F0502020204030204" pitchFamily="34" charset="0"/>
            </a:endParaRPr>
          </a:p>
          <a:p>
            <a:pPr lvl="1">
              <a:spcBef>
                <a:spcPct val="0"/>
              </a:spcBef>
              <a:buClrTx/>
              <a:buNone/>
            </a:pPr>
            <a:endParaRPr lang="en-US" sz="2700" u="sng" dirty="0">
              <a:solidFill>
                <a:schemeClr val="tx1"/>
              </a:solidFill>
              <a:latin typeface="Calibri" panose="020F0502020204030204" pitchFamily="34" charset="0"/>
            </a:endParaRPr>
          </a:p>
          <a:p>
            <a:pPr marL="347472" indent="-347472">
              <a:spcBef>
                <a:spcPct val="0"/>
              </a:spcBef>
              <a:buClrTx/>
              <a:buFont typeface="+mj-lt"/>
              <a:buAutoNum type="arabicPeriod"/>
            </a:pPr>
            <a:r>
              <a:rPr lang="en-US" sz="4600" dirty="0">
                <a:latin typeface="Calibri" panose="020F0502020204030204" pitchFamily="34" charset="0"/>
              </a:rPr>
              <a:t>You cannot be receiving credit toward your degree or any other certification for the event.  </a:t>
            </a:r>
            <a:r>
              <a:rPr lang="en-US" sz="3000" i="1" dirty="0">
                <a:latin typeface="Calibri" panose="020F0502020204030204" pitchFamily="34" charset="0"/>
              </a:rPr>
              <a:t>Ex: Internship/Practicum, Study Abroad, Continuing Education, etc.</a:t>
            </a:r>
          </a:p>
          <a:p>
            <a:pPr marL="347472" indent="-347472">
              <a:spcBef>
                <a:spcPct val="0"/>
              </a:spcBef>
              <a:buClrTx/>
              <a:buFont typeface="+mj-lt"/>
              <a:buAutoNum type="arabicPeriod"/>
            </a:pPr>
            <a:endParaRPr lang="en-US" sz="3000" i="1" dirty="0">
              <a:latin typeface="Calibri" panose="020F0502020204030204" pitchFamily="34" charset="0"/>
            </a:endParaRPr>
          </a:p>
          <a:p>
            <a:pPr marL="347472" indent="-347472">
              <a:spcBef>
                <a:spcPct val="0"/>
              </a:spcBef>
              <a:buClrTx/>
              <a:buFont typeface="+mj-lt"/>
              <a:buAutoNum type="arabicPeriod"/>
            </a:pPr>
            <a:r>
              <a:rPr lang="en-US" sz="4600" dirty="0">
                <a:solidFill>
                  <a:schemeClr val="tx1"/>
                </a:solidFill>
                <a:latin typeface="Calibri" panose="020F0502020204030204" pitchFamily="34" charset="0"/>
              </a:rPr>
              <a:t>Your date of travel is at least 5 weeks (35 days) away.</a:t>
            </a:r>
          </a:p>
        </p:txBody>
      </p:sp>
    </p:spTree>
    <p:extLst>
      <p:ext uri="{BB962C8B-B14F-4D97-AF65-F5344CB8AC3E}">
        <p14:creationId xmlns:p14="http://schemas.microsoft.com/office/powerpoint/2010/main" val="252546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Five-week Deadline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Why is there a five-week (35 days) deadline from </a:t>
            </a:r>
            <a:r>
              <a:rPr lang="en-US" u="sng" dirty="0"/>
              <a:t>first date of travel</a:t>
            </a:r>
            <a:r>
              <a:rPr lang="en-US" dirty="0"/>
              <a:t>?</a:t>
            </a:r>
          </a:p>
          <a:p>
            <a:r>
              <a:rPr lang="en-US" dirty="0"/>
              <a:t>The GPSC is made up of graduate &amp; professional students that meet bi-weekly (twice a month)</a:t>
            </a:r>
          </a:p>
          <a:p>
            <a:r>
              <a:rPr lang="en-US" dirty="0"/>
              <a:t>In order for the GPSC to review requests, there must be quorum</a:t>
            </a:r>
          </a:p>
          <a:p>
            <a:r>
              <a:rPr lang="en-US" dirty="0"/>
              <a:t>It could take up to three weeks from when you submit a request to receive a final decision from the GPSC</a:t>
            </a:r>
          </a:p>
          <a:p>
            <a:r>
              <a:rPr lang="en-US" dirty="0"/>
              <a:t>A minimum of two weeks is needed for a travel authorization to be created, submitted, and approved prior to travel</a:t>
            </a:r>
          </a:p>
          <a:p>
            <a:pPr marL="0" indent="0">
              <a:buNone/>
            </a:pPr>
            <a:endParaRPr lang="en-US" dirty="0"/>
          </a:p>
          <a:p>
            <a:pPr marL="0" indent="0">
              <a:buNone/>
            </a:pPr>
            <a:r>
              <a:rPr lang="en-US" dirty="0"/>
              <a:t>In order to ensure that you receive notice in time to have your travel authorization approved, to purchase your ticket, to register for your event, a five-week (35 days) deadline from first date of travel must be and is enforced.</a:t>
            </a:r>
          </a:p>
        </p:txBody>
      </p:sp>
    </p:spTree>
    <p:extLst>
      <p:ext uri="{BB962C8B-B14F-4D97-AF65-F5344CB8AC3E}">
        <p14:creationId xmlns:p14="http://schemas.microsoft.com/office/powerpoint/2010/main" val="264187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066800"/>
          </a:xfrm>
        </p:spPr>
        <p:txBody>
          <a:bodyPr>
            <a:normAutofit/>
          </a:bodyPr>
          <a:lstStyle/>
          <a:p>
            <a:r>
              <a:rPr lang="en-US" dirty="0"/>
              <a:t>What GPSC reimburses</a:t>
            </a:r>
          </a:p>
        </p:txBody>
      </p:sp>
      <p:sp>
        <p:nvSpPr>
          <p:cNvPr id="3" name="Content Placeholder 2"/>
          <p:cNvSpPr>
            <a:spLocks noGrp="1"/>
          </p:cNvSpPr>
          <p:nvPr>
            <p:ph idx="1"/>
          </p:nvPr>
        </p:nvSpPr>
        <p:spPr>
          <a:xfrm>
            <a:off x="419100" y="1981200"/>
            <a:ext cx="8229600" cy="4325112"/>
          </a:xfrm>
        </p:spPr>
        <p:txBody>
          <a:bodyPr>
            <a:normAutofit/>
          </a:bodyPr>
          <a:lstStyle/>
          <a:p>
            <a:pPr marL="566928" indent="-457200">
              <a:spcBef>
                <a:spcPts val="600"/>
              </a:spcBef>
              <a:buClrTx/>
              <a:buFont typeface="+mj-lt"/>
              <a:buAutoNum type="arabicPeriod"/>
            </a:pPr>
            <a:r>
              <a:rPr lang="en-US" altLang="en-US" sz="2400" dirty="0">
                <a:latin typeface="Calibri" panose="020F0502020204030204" pitchFamily="34" charset="0"/>
              </a:rPr>
              <a:t>Conference registration and/or abstract submission fees</a:t>
            </a:r>
          </a:p>
          <a:p>
            <a:pPr marL="566928" indent="-457200">
              <a:spcBef>
                <a:spcPts val="600"/>
              </a:spcBef>
              <a:buClrTx/>
              <a:buFont typeface="+mj-lt"/>
              <a:buAutoNum type="arabicPeriod"/>
            </a:pPr>
            <a:r>
              <a:rPr lang="en-US" altLang="en-US" sz="2400" dirty="0">
                <a:latin typeface="Calibri" panose="020F0502020204030204" pitchFamily="34" charset="0"/>
              </a:rPr>
              <a:t>One (1) mode of transportation only</a:t>
            </a:r>
          </a:p>
          <a:p>
            <a:pPr marL="859536" lvl="1" indent="-457200">
              <a:spcBef>
                <a:spcPts val="600"/>
              </a:spcBef>
              <a:buClrTx/>
            </a:pPr>
            <a:r>
              <a:rPr lang="en-US" sz="1800" b="1" dirty="0">
                <a:latin typeface="Calibri" panose="020F0502020204030204" pitchFamily="34" charset="0"/>
              </a:rPr>
              <a:t>Airfare or rail </a:t>
            </a:r>
            <a:r>
              <a:rPr lang="en-US" sz="1800" dirty="0">
                <a:latin typeface="Calibri" panose="020F0502020204030204" pitchFamily="34" charset="0"/>
              </a:rPr>
              <a:t>(including taxes &amp; fees, but not first class, seat reservation fees or baggage): Must submit quotes even if flight has already been purchased. Need to justify the amount of purchased flight (e. g., picked flight because of class times, etc.).</a:t>
            </a:r>
          </a:p>
          <a:p>
            <a:pPr marL="859536" lvl="1" indent="-457200">
              <a:spcBef>
                <a:spcPts val="600"/>
              </a:spcBef>
              <a:buClrTx/>
            </a:pPr>
            <a:r>
              <a:rPr lang="en-US" sz="1800" b="1" dirty="0">
                <a:latin typeface="Calibri" panose="020F0502020204030204" pitchFamily="34" charset="0"/>
              </a:rPr>
              <a:t>Rental car &amp; gas</a:t>
            </a:r>
            <a:r>
              <a:rPr lang="en-US" sz="1800" dirty="0">
                <a:latin typeface="Calibri" panose="020F0502020204030204" pitchFamily="34" charset="0"/>
              </a:rPr>
              <a:t> (no insurance fees can be funded): Must submit gas receipts for reimbursement, quote must be generated from MapQuest Gas Calculator. </a:t>
            </a:r>
            <a:r>
              <a:rPr lang="en-US" sz="1800" b="1" dirty="0">
                <a:latin typeface="Calibri" panose="020F0502020204030204" pitchFamily="34" charset="0"/>
              </a:rPr>
              <a:t>No vicinity travel reimbursement</a:t>
            </a:r>
            <a:r>
              <a:rPr lang="en-US" sz="1800" dirty="0">
                <a:latin typeface="Calibri" panose="020F0502020204030204" pitchFamily="34" charset="0"/>
              </a:rPr>
              <a:t> (travel &lt; 50 miles).</a:t>
            </a:r>
          </a:p>
          <a:p>
            <a:pPr marL="859536" lvl="1" indent="-457200">
              <a:spcBef>
                <a:spcPts val="600"/>
              </a:spcBef>
              <a:buClrTx/>
            </a:pPr>
            <a:r>
              <a:rPr lang="en-US" sz="1800" b="1" dirty="0">
                <a:latin typeface="Calibri" panose="020F0502020204030204" pitchFamily="34" charset="0"/>
              </a:rPr>
              <a:t>Mileage </a:t>
            </a:r>
            <a:r>
              <a:rPr lang="en-US" sz="1800" dirty="0">
                <a:latin typeface="Calibri" panose="020F0502020204030204" pitchFamily="34" charset="0"/>
              </a:rPr>
              <a:t>(if driving own car only, based on 0.445 per mile, not to exceed price of round-trip airfare to destination): </a:t>
            </a:r>
            <a:r>
              <a:rPr lang="en-US" sz="1800" b="1" dirty="0">
                <a:latin typeface="Calibri" panose="020F0502020204030204" pitchFamily="34" charset="0"/>
              </a:rPr>
              <a:t>No vicinity travel reimbursement.</a:t>
            </a:r>
          </a:p>
        </p:txBody>
      </p:sp>
    </p:spTree>
    <p:extLst>
      <p:ext uri="{BB962C8B-B14F-4D97-AF65-F5344CB8AC3E}">
        <p14:creationId xmlns:p14="http://schemas.microsoft.com/office/powerpoint/2010/main" val="121484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down)">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1066800"/>
          </a:xfrm>
        </p:spPr>
        <p:txBody>
          <a:bodyPr>
            <a:normAutofit/>
          </a:bodyPr>
          <a:lstStyle/>
          <a:p>
            <a:r>
              <a:rPr lang="en-US" dirty="0"/>
              <a:t>Supporting Documentation</a:t>
            </a:r>
          </a:p>
        </p:txBody>
      </p:sp>
      <p:sp>
        <p:nvSpPr>
          <p:cNvPr id="3" name="Content Placeholder 2"/>
          <p:cNvSpPr>
            <a:spLocks noGrp="1"/>
          </p:cNvSpPr>
          <p:nvPr>
            <p:ph idx="1"/>
          </p:nvPr>
        </p:nvSpPr>
        <p:spPr>
          <a:xfrm>
            <a:off x="381000" y="2057400"/>
            <a:ext cx="8229600" cy="4724400"/>
          </a:xfrm>
        </p:spPr>
        <p:txBody>
          <a:bodyPr>
            <a:noAutofit/>
          </a:bodyPr>
          <a:lstStyle/>
          <a:p>
            <a:pPr>
              <a:spcBef>
                <a:spcPts val="600"/>
              </a:spcBef>
              <a:buClrTx/>
              <a:buFont typeface="Calibri Light" pitchFamily="34" charset="0"/>
              <a:buAutoNum type="arabicPeriod"/>
              <a:defRPr/>
            </a:pPr>
            <a:r>
              <a:rPr lang="en-US" altLang="en-US" sz="2000" dirty="0">
                <a:latin typeface="Calibri" panose="020F0502020204030204" pitchFamily="34" charset="0"/>
              </a:rPr>
              <a:t>Letter of support from your faculty advisor, </a:t>
            </a:r>
            <a:r>
              <a:rPr lang="en-US" altLang="en-US" sz="2000" u="sng" dirty="0">
                <a:latin typeface="Calibri" panose="020F0502020204030204" pitchFamily="34" charset="0"/>
              </a:rPr>
              <a:t>on FIU letterhead</a:t>
            </a:r>
            <a:endParaRPr lang="en-US" altLang="en-US" sz="2000" dirty="0">
              <a:latin typeface="Calibri" panose="020F0502020204030204" pitchFamily="34" charset="0"/>
            </a:endParaRPr>
          </a:p>
          <a:p>
            <a:pPr lvl="1">
              <a:spcBef>
                <a:spcPts val="600"/>
              </a:spcBef>
              <a:defRPr/>
            </a:pPr>
            <a:r>
              <a:rPr lang="en-US" altLang="en-US" sz="2000" dirty="0">
                <a:latin typeface="Calibri" panose="020F0502020204030204" pitchFamily="34" charset="0"/>
              </a:rPr>
              <a:t>After you submit your application via our online </a:t>
            </a:r>
            <a:r>
              <a:rPr lang="en-US" altLang="en-US" sz="2000" dirty="0" err="1">
                <a:latin typeface="Calibri" panose="020F0502020204030204" pitchFamily="34" charset="0"/>
                <a:hlinkClick r:id="rId2"/>
              </a:rPr>
              <a:t>webform</a:t>
            </a:r>
            <a:r>
              <a:rPr lang="en-US" altLang="en-US" sz="2000" dirty="0">
                <a:latin typeface="Calibri" panose="020F0502020204030204" pitchFamily="34" charset="0"/>
              </a:rPr>
              <a:t>, your advisor will be e-mailed a link to submit the letter of support</a:t>
            </a:r>
          </a:p>
          <a:p>
            <a:pPr lvl="2">
              <a:spcBef>
                <a:spcPts val="600"/>
              </a:spcBef>
              <a:defRPr/>
            </a:pPr>
            <a:r>
              <a:rPr lang="en-US" altLang="en-US" sz="1800" dirty="0">
                <a:latin typeface="Calibri" panose="020F0502020204030204" pitchFamily="34" charset="0"/>
              </a:rPr>
              <a:t>You must put down your advisor’s FIU e-mail address in the online form or else s/he won’t receive a request to submit the letter.</a:t>
            </a:r>
          </a:p>
          <a:p>
            <a:pPr>
              <a:spcBef>
                <a:spcPts val="600"/>
              </a:spcBef>
              <a:buClrTx/>
              <a:buFont typeface="+mj-lt"/>
              <a:buAutoNum type="arabicPeriod" startAt="2"/>
              <a:defRPr/>
            </a:pPr>
            <a:r>
              <a:rPr lang="en-US" sz="2000" dirty="0">
                <a:latin typeface="Calibri" panose="020F0502020204030204" pitchFamily="34" charset="0"/>
              </a:rPr>
              <a:t>Documentation in support of your budget </a:t>
            </a:r>
            <a:r>
              <a:rPr lang="en-US" i="1" dirty="0">
                <a:latin typeface="Calibri" panose="020F0502020204030204" pitchFamily="34" charset="0"/>
              </a:rPr>
              <a:t>(quotes, brochures, etc.)</a:t>
            </a:r>
          </a:p>
          <a:p>
            <a:pPr lvl="1">
              <a:spcBef>
                <a:spcPts val="600"/>
              </a:spcBef>
              <a:defRPr/>
            </a:pPr>
            <a:r>
              <a:rPr lang="en-US" sz="2000" dirty="0">
                <a:latin typeface="Calibri" panose="020F0502020204030204" pitchFamily="34" charset="0"/>
              </a:rPr>
              <a:t>The quotes should be for the lowest possible price given your event and class schedule.</a:t>
            </a:r>
          </a:p>
          <a:p>
            <a:pPr lvl="1">
              <a:spcBef>
                <a:spcPts val="600"/>
              </a:spcBef>
              <a:defRPr/>
            </a:pPr>
            <a:r>
              <a:rPr lang="en-US" sz="2000" dirty="0">
                <a:latin typeface="Calibri" panose="020F0502020204030204" pitchFamily="34" charset="0"/>
              </a:rPr>
              <a:t>When budgeting remember, per FIU Travel Policy, domestic travel must occur </a:t>
            </a:r>
            <a:r>
              <a:rPr lang="en-US" sz="2000" u="sng" dirty="0">
                <a:latin typeface="Calibri" panose="020F0502020204030204" pitchFamily="34" charset="0"/>
              </a:rPr>
              <a:t>within 24 hours</a:t>
            </a:r>
            <a:r>
              <a:rPr lang="en-US" sz="2000" dirty="0">
                <a:latin typeface="Calibri" panose="020F0502020204030204" pitchFamily="34" charset="0"/>
              </a:rPr>
              <a:t> (foreign travel </a:t>
            </a:r>
            <a:r>
              <a:rPr lang="en-US" sz="2000" u="sng" dirty="0">
                <a:latin typeface="Calibri" panose="020F0502020204030204" pitchFamily="34" charset="0"/>
              </a:rPr>
              <a:t>within 48 hours</a:t>
            </a:r>
            <a:r>
              <a:rPr lang="en-US" sz="2000" dirty="0">
                <a:latin typeface="Calibri" panose="020F0502020204030204" pitchFamily="34" charset="0"/>
              </a:rPr>
              <a:t>) of event start and end dates AND travel destination must be </a:t>
            </a:r>
            <a:r>
              <a:rPr lang="en-US" sz="2000" u="sng" dirty="0">
                <a:latin typeface="Calibri" panose="020F0502020204030204" pitchFamily="34" charset="0"/>
              </a:rPr>
              <a:t>within 50 miles</a:t>
            </a:r>
            <a:r>
              <a:rPr lang="en-US" sz="2000" dirty="0">
                <a:latin typeface="Calibri" panose="020F0502020204030204" pitchFamily="34" charset="0"/>
              </a:rPr>
              <a:t> of conference location.</a:t>
            </a:r>
          </a:p>
        </p:txBody>
      </p:sp>
    </p:spTree>
    <p:extLst>
      <p:ext uri="{BB962C8B-B14F-4D97-AF65-F5344CB8AC3E}">
        <p14:creationId xmlns:p14="http://schemas.microsoft.com/office/powerpoint/2010/main" val="67738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066800"/>
          </a:xfrm>
        </p:spPr>
        <p:txBody>
          <a:bodyPr>
            <a:normAutofit/>
          </a:bodyPr>
          <a:lstStyle/>
          <a:p>
            <a:r>
              <a:rPr lang="en-US" dirty="0"/>
              <a:t>Supporting Documentation</a:t>
            </a:r>
          </a:p>
        </p:txBody>
      </p:sp>
      <p:sp>
        <p:nvSpPr>
          <p:cNvPr id="5" name="TextBox 4"/>
          <p:cNvSpPr txBox="1">
            <a:spLocks noChangeArrowheads="1"/>
          </p:cNvSpPr>
          <p:nvPr/>
        </p:nvSpPr>
        <p:spPr bwMode="auto">
          <a:xfrm>
            <a:off x="26988" y="2057400"/>
            <a:ext cx="91170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marL="0" lvl="1" algn="ctr" eaLnBrk="1" hangingPunct="1">
              <a:lnSpc>
                <a:spcPct val="100000"/>
              </a:lnSpc>
              <a:spcBef>
                <a:spcPts val="600"/>
              </a:spcBef>
              <a:buFontTx/>
              <a:buNone/>
            </a:pPr>
            <a:r>
              <a:rPr lang="en-US" altLang="en-US" b="1" dirty="0"/>
              <a:t>All Internet printouts must have </a:t>
            </a:r>
            <a:r>
              <a:rPr lang="en-US" altLang="en-US" b="1" dirty="0">
                <a:solidFill>
                  <a:schemeClr val="accent2"/>
                </a:solidFill>
              </a:rPr>
              <a:t>Internet headers and footers</a:t>
            </a:r>
            <a:r>
              <a:rPr lang="en-US" altLang="en-US" b="1" dirty="0">
                <a:solidFill>
                  <a:srgbClr val="FF0000"/>
                </a:solidFill>
              </a:rPr>
              <a:t> </a:t>
            </a:r>
            <a:r>
              <a:rPr lang="en-US" altLang="en-US" b="1" dirty="0"/>
              <a:t>showing they were printed directly from the Internet.  </a:t>
            </a:r>
            <a:r>
              <a:rPr lang="en-US" altLang="en-US" sz="1800" i="1" dirty="0">
                <a:solidFill>
                  <a:schemeClr val="bg1"/>
                </a:solidFill>
                <a:hlinkClick r:id="rId2" action="ppaction://hlinksldjump"/>
              </a:rPr>
              <a:t>Browser Information</a:t>
            </a:r>
            <a:endParaRPr lang="en-US" altLang="en-US" sz="1800" i="1" dirty="0">
              <a:solidFill>
                <a:schemeClr val="bg1"/>
              </a:solidFill>
            </a:endParaRPr>
          </a:p>
        </p:txBody>
      </p:sp>
      <p:sp>
        <p:nvSpPr>
          <p:cNvPr id="6" name="Rectangle 2"/>
          <p:cNvSpPr>
            <a:spLocks noChangeArrowheads="1"/>
          </p:cNvSpPr>
          <p:nvPr/>
        </p:nvSpPr>
        <p:spPr bwMode="auto">
          <a:xfrm>
            <a:off x="152400" y="3048000"/>
            <a:ext cx="8763000"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914400"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lvl="1" eaLnBrk="1" hangingPunct="1">
              <a:lnSpc>
                <a:spcPct val="100000"/>
              </a:lnSpc>
              <a:spcBef>
                <a:spcPts val="600"/>
              </a:spcBef>
              <a:buFont typeface="Wingdings" panose="05000000000000000000" pitchFamily="2" charset="2"/>
              <a:buChar char="Ø"/>
            </a:pPr>
            <a:r>
              <a:rPr lang="en-US" altLang="en-US" sz="2800" dirty="0"/>
              <a:t>Copy/paste, cropped, zoomed-in documents or forwarded e-mails are </a:t>
            </a:r>
            <a:r>
              <a:rPr lang="en-US" altLang="en-US" sz="2800" b="1" dirty="0">
                <a:solidFill>
                  <a:schemeClr val="accent1"/>
                </a:solidFill>
              </a:rPr>
              <a:t>NOT</a:t>
            </a:r>
            <a:r>
              <a:rPr lang="en-US" altLang="en-US" sz="2800" dirty="0">
                <a:solidFill>
                  <a:schemeClr val="bg1"/>
                </a:solidFill>
              </a:rPr>
              <a:t> </a:t>
            </a:r>
            <a:r>
              <a:rPr lang="en-US" altLang="en-US" sz="2800" dirty="0"/>
              <a:t>accepted. </a:t>
            </a:r>
          </a:p>
          <a:p>
            <a:pPr lvl="1">
              <a:lnSpc>
                <a:spcPct val="100000"/>
              </a:lnSpc>
              <a:spcBef>
                <a:spcPts val="600"/>
              </a:spcBef>
              <a:buFont typeface="Wingdings" panose="05000000000000000000" pitchFamily="2" charset="2"/>
              <a:buChar char="Ø"/>
            </a:pPr>
            <a:r>
              <a:rPr lang="en-US" altLang="en-US" sz="2800" dirty="0"/>
              <a:t>E-mails printed from an e-mail application such as Outlook or Apple mail will not be accepted. You will need to print from your e-mail provider’s webmail</a:t>
            </a:r>
            <a:r>
              <a:rPr lang="en-US" altLang="ja-JP" sz="2800" dirty="0"/>
              <a:t>. </a:t>
            </a:r>
          </a:p>
          <a:p>
            <a:pPr lvl="1">
              <a:lnSpc>
                <a:spcPct val="100000"/>
              </a:lnSpc>
              <a:spcBef>
                <a:spcPts val="600"/>
              </a:spcBef>
              <a:buFont typeface="Wingdings" panose="05000000000000000000" pitchFamily="2" charset="2"/>
              <a:buChar char="Ø"/>
            </a:pPr>
            <a:r>
              <a:rPr lang="ja-JP" altLang="en-US" sz="2800" dirty="0"/>
              <a:t>“</a:t>
            </a:r>
            <a:r>
              <a:rPr lang="en-US" altLang="ja-JP" sz="2800" dirty="0">
                <a:solidFill>
                  <a:schemeClr val="bg1"/>
                </a:solidFill>
                <a:hlinkClick r:id="rId3" action="ppaction://hlinksldjump" tooltip="Click for definition"/>
              </a:rPr>
              <a:t>Print Screens</a:t>
            </a:r>
            <a:r>
              <a:rPr lang="ja-JP" altLang="en-US" sz="2800" dirty="0"/>
              <a:t>”</a:t>
            </a:r>
            <a:r>
              <a:rPr lang="en-US" altLang="ja-JP" sz="2800" dirty="0"/>
              <a:t> must include the entire screen shot, including task bar</a:t>
            </a:r>
            <a:r>
              <a:rPr lang="en-US" altLang="en-US" sz="2800" dirty="0"/>
              <a:t>.</a:t>
            </a:r>
          </a:p>
        </p:txBody>
      </p:sp>
    </p:spTree>
    <p:extLst>
      <p:ext uri="{BB962C8B-B14F-4D97-AF65-F5344CB8AC3E}">
        <p14:creationId xmlns:p14="http://schemas.microsoft.com/office/powerpoint/2010/main" val="371092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par>
                          <p:cTn id="8" fill="hold">
                            <p:stCondLst>
                              <p:cond delay="1000"/>
                            </p:stCondLst>
                            <p:childTnLst>
                              <p:par>
                                <p:cTn id="9" presetID="26" presetClass="emph" presetSubtype="0" fill="hold" grpId="0" nodeType="afterEffect">
                                  <p:stCondLst>
                                    <p:cond delay="0"/>
                                  </p:stCondLst>
                                  <p:childTnLst>
                                    <p:animEffect transition="out" filter="fade">
                                      <p:cBhvr>
                                        <p:cTn id="10" dur="1000" tmFilter="0, 0; .2, .5; .8, .5; 1, 0"/>
                                        <p:tgtEl>
                                          <p:spTgt spid="6">
                                            <p:txEl>
                                              <p:pRg st="0" end="0"/>
                                            </p:txEl>
                                          </p:spTgt>
                                        </p:tgtEl>
                                      </p:cBhvr>
                                    </p:animEffect>
                                    <p:animScale>
                                      <p:cBhvr>
                                        <p:cTn id="11" dur="500" autoRev="1" fill="hold"/>
                                        <p:tgtEl>
                                          <p:spTgt spid="6">
                                            <p:txEl>
                                              <p:pRg st="0" end="0"/>
                                            </p:txEl>
                                          </p:spTgt>
                                        </p:tgtEl>
                                      </p:cBhvr>
                                      <p:by x="105000" y="105000"/>
                                    </p:animScale>
                                  </p:childTnLst>
                                </p:cTn>
                              </p:par>
                            </p:childTnLst>
                          </p:cTn>
                        </p:par>
                        <p:par>
                          <p:cTn id="12" fill="hold">
                            <p:stCondLst>
                              <p:cond delay="2000"/>
                            </p:stCondLst>
                            <p:childTnLst>
                              <p:par>
                                <p:cTn id="13" presetID="26" presetClass="emph" presetSubtype="0" fill="hold" grpId="0" nodeType="afterEffect">
                                  <p:stCondLst>
                                    <p:cond delay="0"/>
                                  </p:stCondLst>
                                  <p:childTnLst>
                                    <p:animEffect transition="out" filter="fade">
                                      <p:cBhvr>
                                        <p:cTn id="14" dur="1000" tmFilter="0, 0; .2, .5; .8, .5; 1, 0"/>
                                        <p:tgtEl>
                                          <p:spTgt spid="6">
                                            <p:txEl>
                                              <p:pRg st="1" end="1"/>
                                            </p:txEl>
                                          </p:spTgt>
                                        </p:tgtEl>
                                      </p:cBhvr>
                                    </p:animEffect>
                                    <p:animScale>
                                      <p:cBhvr>
                                        <p:cTn id="15" dur="500" autoRev="1" fill="hold"/>
                                        <p:tgtEl>
                                          <p:spTgt spid="6">
                                            <p:txEl>
                                              <p:pRg st="1" end="1"/>
                                            </p:txEl>
                                          </p:spTgt>
                                        </p:tgtEl>
                                      </p:cBhvr>
                                      <p:by x="105000" y="105000"/>
                                    </p:animScale>
                                  </p:childTnLst>
                                </p:cTn>
                              </p:par>
                            </p:childTnLst>
                          </p:cTn>
                        </p:par>
                        <p:par>
                          <p:cTn id="16" fill="hold">
                            <p:stCondLst>
                              <p:cond delay="3000"/>
                            </p:stCondLst>
                            <p:childTnLst>
                              <p:par>
                                <p:cTn id="17" presetID="26" presetClass="emph" presetSubtype="0" fill="hold" grpId="0" nodeType="afterEffect">
                                  <p:stCondLst>
                                    <p:cond delay="0"/>
                                  </p:stCondLst>
                                  <p:childTnLst>
                                    <p:animEffect transition="out" filter="fade">
                                      <p:cBhvr>
                                        <p:cTn id="18" dur="1000" tmFilter="0, 0; .2, .5; .8, .5; 1, 0"/>
                                        <p:tgtEl>
                                          <p:spTgt spid="6">
                                            <p:txEl>
                                              <p:pRg st="2" end="2"/>
                                            </p:txEl>
                                          </p:spTgt>
                                        </p:tgtEl>
                                      </p:cBhvr>
                                    </p:animEffect>
                                    <p:animScale>
                                      <p:cBhvr>
                                        <p:cTn id="19" dur="500" autoRev="1" fill="hold"/>
                                        <p:tgtEl>
                                          <p:spTgt spid="6">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066800"/>
          </a:xfrm>
        </p:spPr>
        <p:txBody>
          <a:bodyPr>
            <a:normAutofit/>
          </a:bodyPr>
          <a:lstStyle/>
          <a:p>
            <a:r>
              <a:rPr lang="en-US" dirty="0"/>
              <a:t>Supporting Documentation</a:t>
            </a:r>
          </a:p>
        </p:txBody>
      </p:sp>
      <p:sp>
        <p:nvSpPr>
          <p:cNvPr id="5" name="TextBox 4"/>
          <p:cNvSpPr txBox="1">
            <a:spLocks noChangeArrowheads="1"/>
          </p:cNvSpPr>
          <p:nvPr/>
        </p:nvSpPr>
        <p:spPr bwMode="auto">
          <a:xfrm>
            <a:off x="26988" y="2057400"/>
            <a:ext cx="91170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marL="0" lvl="1" algn="ctr" eaLnBrk="1" hangingPunct="1">
              <a:lnSpc>
                <a:spcPct val="100000"/>
              </a:lnSpc>
              <a:spcBef>
                <a:spcPts val="600"/>
              </a:spcBef>
              <a:buFontTx/>
              <a:buNone/>
            </a:pPr>
            <a:r>
              <a:rPr lang="en-US" altLang="en-US" b="1" dirty="0"/>
              <a:t>All Internet printouts must have </a:t>
            </a:r>
            <a:r>
              <a:rPr lang="en-US" altLang="en-US" b="1" dirty="0">
                <a:solidFill>
                  <a:schemeClr val="accent2"/>
                </a:solidFill>
              </a:rPr>
              <a:t>Internet headers and footers</a:t>
            </a:r>
            <a:r>
              <a:rPr lang="en-US" altLang="en-US" b="1" dirty="0">
                <a:solidFill>
                  <a:srgbClr val="FF0000"/>
                </a:solidFill>
              </a:rPr>
              <a:t> </a:t>
            </a:r>
            <a:r>
              <a:rPr lang="en-US" altLang="en-US" b="1" dirty="0"/>
              <a:t>showing they were printed directly from the Internet.</a:t>
            </a:r>
            <a:endParaRPr lang="en-US" altLang="en-US" i="1" dirty="0">
              <a:solidFill>
                <a:schemeClr val="bg1"/>
              </a:solidFill>
            </a:endParaRPr>
          </a:p>
        </p:txBody>
      </p:sp>
      <p:sp>
        <p:nvSpPr>
          <p:cNvPr id="7" name="Rectangle 2"/>
          <p:cNvSpPr>
            <a:spLocks noChangeArrowheads="1"/>
          </p:cNvSpPr>
          <p:nvPr/>
        </p:nvSpPr>
        <p:spPr bwMode="auto">
          <a:xfrm>
            <a:off x="179388" y="3036166"/>
            <a:ext cx="8659812" cy="352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buFont typeface="Wingdings" panose="05000000000000000000" pitchFamily="2" charset="2"/>
              <a:buChar char="v"/>
            </a:pPr>
            <a:r>
              <a:rPr lang="en-US" altLang="en-US" sz="2200" dirty="0"/>
              <a:t>In </a:t>
            </a:r>
            <a:r>
              <a:rPr lang="en-US" altLang="en-US" sz="2200" b="1" dirty="0">
                <a:solidFill>
                  <a:schemeClr val="accent2"/>
                </a:solidFill>
              </a:rPr>
              <a:t>Firefox</a:t>
            </a:r>
            <a:r>
              <a:rPr lang="en-US" altLang="en-US" sz="2200" dirty="0"/>
              <a:t>, from the Print menu, select Page Setup and click on the Margins &amp; Headers/Footers. Select what you would like to show up in the Headers and Footers.</a:t>
            </a:r>
          </a:p>
          <a:p>
            <a:pPr>
              <a:buFont typeface="Wingdings" panose="05000000000000000000" pitchFamily="2" charset="2"/>
              <a:buChar char="v"/>
            </a:pPr>
            <a:r>
              <a:rPr lang="en-US" altLang="en-US" sz="2200" dirty="0"/>
              <a:t>In </a:t>
            </a:r>
            <a:r>
              <a:rPr lang="en-US" altLang="en-US" sz="2200" b="1" dirty="0">
                <a:solidFill>
                  <a:schemeClr val="accent2"/>
                </a:solidFill>
              </a:rPr>
              <a:t>Chrome</a:t>
            </a:r>
            <a:r>
              <a:rPr lang="en-US" altLang="en-US" sz="2200" dirty="0"/>
              <a:t>, from the Print menu, select Print and next to Options verify that Headers and footers is checked.</a:t>
            </a:r>
          </a:p>
          <a:p>
            <a:pPr>
              <a:buFont typeface="Wingdings" panose="05000000000000000000" pitchFamily="2" charset="2"/>
              <a:buChar char="v"/>
            </a:pPr>
            <a:r>
              <a:rPr lang="en-US" altLang="en-US" sz="2200" dirty="0"/>
              <a:t>In </a:t>
            </a:r>
            <a:r>
              <a:rPr lang="en-US" altLang="en-US" sz="2200" b="1" dirty="0">
                <a:solidFill>
                  <a:schemeClr val="accent2"/>
                </a:solidFill>
              </a:rPr>
              <a:t>Internet Explorer</a:t>
            </a:r>
            <a:r>
              <a:rPr lang="en-US" altLang="en-US" sz="2200" dirty="0"/>
              <a:t>, from the Print menu, select Page Setup and select what you would like to show up in the Headers and Footers.</a:t>
            </a:r>
          </a:p>
          <a:p>
            <a:pPr>
              <a:buFont typeface="Wingdings" panose="05000000000000000000" pitchFamily="2" charset="2"/>
              <a:buChar char="v"/>
            </a:pPr>
            <a:r>
              <a:rPr lang="en-US" altLang="en-US" sz="2200" dirty="0"/>
              <a:t>In </a:t>
            </a:r>
            <a:r>
              <a:rPr lang="en-US" altLang="en-US" sz="2200" b="1" dirty="0">
                <a:solidFill>
                  <a:schemeClr val="accent2"/>
                </a:solidFill>
              </a:rPr>
              <a:t>Safari</a:t>
            </a:r>
            <a:r>
              <a:rPr lang="en-US" altLang="en-US" sz="2200" dirty="0"/>
              <a:t>, from the Print menu, select Print and verify that Print headers and footers is checked. If not given the option, click on Show Details and verify that Print headers and footers is checked.</a:t>
            </a:r>
          </a:p>
        </p:txBody>
      </p:sp>
    </p:spTree>
    <p:extLst>
      <p:ext uri="{BB962C8B-B14F-4D97-AF65-F5344CB8AC3E}">
        <p14:creationId xmlns:p14="http://schemas.microsoft.com/office/powerpoint/2010/main" val="128896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par>
                          <p:cTn id="8" fill="hold">
                            <p:stCondLst>
                              <p:cond delay="1000"/>
                            </p:stCondLst>
                            <p:childTnLst>
                              <p:par>
                                <p:cTn id="9" presetID="26" presetClass="emph" presetSubtype="0" fill="hold" grpId="0" nodeType="afterEffect">
                                  <p:stCondLst>
                                    <p:cond delay="0"/>
                                  </p:stCondLst>
                                  <p:childTnLst>
                                    <p:animEffect transition="out" filter="fade">
                                      <p:cBhvr>
                                        <p:cTn id="10" dur="1000" tmFilter="0, 0; .2, .5; .8, .5; 1, 0"/>
                                        <p:tgtEl>
                                          <p:spTgt spid="7">
                                            <p:txEl>
                                              <p:pRg st="0" end="0"/>
                                            </p:txEl>
                                          </p:spTgt>
                                        </p:tgtEl>
                                      </p:cBhvr>
                                    </p:animEffect>
                                    <p:animScale>
                                      <p:cBhvr>
                                        <p:cTn id="11" dur="500" autoRev="1" fill="hold"/>
                                        <p:tgtEl>
                                          <p:spTgt spid="7">
                                            <p:txEl>
                                              <p:pRg st="0" end="0"/>
                                            </p:txEl>
                                          </p:spTgt>
                                        </p:tgtEl>
                                      </p:cBhvr>
                                      <p:by x="105000" y="105000"/>
                                    </p:animScale>
                                  </p:childTnLst>
                                </p:cTn>
                              </p:par>
                            </p:childTnLst>
                          </p:cTn>
                        </p:par>
                        <p:par>
                          <p:cTn id="12" fill="hold">
                            <p:stCondLst>
                              <p:cond delay="2000"/>
                            </p:stCondLst>
                            <p:childTnLst>
                              <p:par>
                                <p:cTn id="13" presetID="26" presetClass="emph" presetSubtype="0" fill="hold" grpId="0" nodeType="afterEffect">
                                  <p:stCondLst>
                                    <p:cond delay="0"/>
                                  </p:stCondLst>
                                  <p:childTnLst>
                                    <p:animEffect transition="out" filter="fade">
                                      <p:cBhvr>
                                        <p:cTn id="14" dur="1000" tmFilter="0, 0; .2, .5; .8, .5; 1, 0"/>
                                        <p:tgtEl>
                                          <p:spTgt spid="7">
                                            <p:txEl>
                                              <p:pRg st="1" end="1"/>
                                            </p:txEl>
                                          </p:spTgt>
                                        </p:tgtEl>
                                      </p:cBhvr>
                                    </p:animEffect>
                                    <p:animScale>
                                      <p:cBhvr>
                                        <p:cTn id="15" dur="500" autoRev="1" fill="hold"/>
                                        <p:tgtEl>
                                          <p:spTgt spid="7">
                                            <p:txEl>
                                              <p:pRg st="1" end="1"/>
                                            </p:txEl>
                                          </p:spTgt>
                                        </p:tgtEl>
                                      </p:cBhvr>
                                      <p:by x="105000" y="105000"/>
                                    </p:animScale>
                                  </p:childTnLst>
                                </p:cTn>
                              </p:par>
                            </p:childTnLst>
                          </p:cTn>
                        </p:par>
                        <p:par>
                          <p:cTn id="16" fill="hold">
                            <p:stCondLst>
                              <p:cond delay="3000"/>
                            </p:stCondLst>
                            <p:childTnLst>
                              <p:par>
                                <p:cTn id="17" presetID="26" presetClass="emph" presetSubtype="0" fill="hold" grpId="0" nodeType="afterEffect">
                                  <p:stCondLst>
                                    <p:cond delay="0"/>
                                  </p:stCondLst>
                                  <p:childTnLst>
                                    <p:animEffect transition="out" filter="fade">
                                      <p:cBhvr>
                                        <p:cTn id="18" dur="1000" tmFilter="0, 0; .2, .5; .8, .5; 1, 0"/>
                                        <p:tgtEl>
                                          <p:spTgt spid="7">
                                            <p:txEl>
                                              <p:pRg st="2" end="2"/>
                                            </p:txEl>
                                          </p:spTgt>
                                        </p:tgtEl>
                                      </p:cBhvr>
                                    </p:animEffect>
                                    <p:animScale>
                                      <p:cBhvr>
                                        <p:cTn id="19" dur="500" autoRev="1" fill="hold"/>
                                        <p:tgtEl>
                                          <p:spTgt spid="7">
                                            <p:txEl>
                                              <p:pRg st="2" end="2"/>
                                            </p:txEl>
                                          </p:spTgt>
                                        </p:tgtEl>
                                      </p:cBhvr>
                                      <p:by x="105000" y="105000"/>
                                    </p:animScale>
                                  </p:childTnLst>
                                </p:cTn>
                              </p:par>
                            </p:childTnLst>
                          </p:cTn>
                        </p:par>
                        <p:par>
                          <p:cTn id="20" fill="hold">
                            <p:stCondLst>
                              <p:cond delay="4000"/>
                            </p:stCondLst>
                            <p:childTnLst>
                              <p:par>
                                <p:cTn id="21" presetID="26" presetClass="emph" presetSubtype="0" fill="hold" grpId="0" nodeType="afterEffect">
                                  <p:stCondLst>
                                    <p:cond delay="0"/>
                                  </p:stCondLst>
                                  <p:childTnLst>
                                    <p:animEffect transition="out" filter="fade">
                                      <p:cBhvr>
                                        <p:cTn id="22" dur="1000" tmFilter="0, 0; .2, .5; .8, .5; 1, 0"/>
                                        <p:tgtEl>
                                          <p:spTgt spid="7">
                                            <p:txEl>
                                              <p:pRg st="3" end="3"/>
                                            </p:txEl>
                                          </p:spTgt>
                                        </p:tgtEl>
                                      </p:cBhvr>
                                    </p:animEffect>
                                    <p:animScale>
                                      <p:cBhvr>
                                        <p:cTn id="23" dur="500" autoRev="1" fill="hold"/>
                                        <p:tgtEl>
                                          <p:spTgt spid="7">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1066800"/>
          </a:xfrm>
        </p:spPr>
        <p:txBody>
          <a:bodyPr>
            <a:normAutofit/>
          </a:bodyPr>
          <a:lstStyle/>
          <a:p>
            <a:r>
              <a:rPr lang="en-US" dirty="0"/>
              <a:t>Supporting Documentation</a:t>
            </a:r>
          </a:p>
        </p:txBody>
      </p:sp>
      <p:sp>
        <p:nvSpPr>
          <p:cNvPr id="3" name="Content Placeholder 2"/>
          <p:cNvSpPr>
            <a:spLocks noGrp="1"/>
          </p:cNvSpPr>
          <p:nvPr>
            <p:ph idx="1"/>
          </p:nvPr>
        </p:nvSpPr>
        <p:spPr>
          <a:xfrm>
            <a:off x="419100" y="1981200"/>
            <a:ext cx="8229600" cy="4876800"/>
          </a:xfrm>
        </p:spPr>
        <p:txBody>
          <a:bodyPr>
            <a:normAutofit fontScale="92500" lnSpcReduction="20000"/>
          </a:bodyPr>
          <a:lstStyle/>
          <a:p>
            <a:pPr marL="0" indent="0" algn="ctr">
              <a:spcBef>
                <a:spcPts val="600"/>
              </a:spcBef>
              <a:buNone/>
            </a:pPr>
            <a:r>
              <a:rPr lang="en-US" altLang="en-US" dirty="0">
                <a:latin typeface="Calibri" panose="020F0502020204030204" pitchFamily="34" charset="0"/>
              </a:rPr>
              <a:t>Quotes from the Internet are accepted.</a:t>
            </a:r>
          </a:p>
          <a:p>
            <a:pPr>
              <a:spcBef>
                <a:spcPts val="600"/>
              </a:spcBef>
              <a:buFont typeface="Wingdings" panose="05000000000000000000" pitchFamily="2" charset="2"/>
              <a:buChar char="Ø"/>
            </a:pPr>
            <a:r>
              <a:rPr lang="en-US" altLang="en-US" dirty="0">
                <a:latin typeface="Calibri" panose="020F0502020204030204" pitchFamily="34" charset="0"/>
              </a:rPr>
              <a:t>For transportation quotes:</a:t>
            </a:r>
          </a:p>
          <a:p>
            <a:pPr lvl="1">
              <a:spcBef>
                <a:spcPts val="600"/>
              </a:spcBef>
            </a:pPr>
            <a:r>
              <a:rPr lang="en-US" altLang="en-US" sz="2000" dirty="0">
                <a:latin typeface="Calibri" panose="020F0502020204030204" pitchFamily="34" charset="0"/>
              </a:rPr>
              <a:t>Must submit a list of quotes with dates that match proposed travel dates.</a:t>
            </a:r>
          </a:p>
          <a:p>
            <a:pPr lvl="1">
              <a:spcBef>
                <a:spcPts val="600"/>
              </a:spcBef>
            </a:pPr>
            <a:r>
              <a:rPr lang="en-US" altLang="en-US" sz="2000" dirty="0">
                <a:latin typeface="Calibri" panose="020F0502020204030204" pitchFamily="34" charset="0"/>
              </a:rPr>
              <a:t>For a gas mileage request, print out a map (e.g., </a:t>
            </a:r>
            <a:r>
              <a:rPr lang="en-US" altLang="en-US" sz="2000" dirty="0">
                <a:solidFill>
                  <a:schemeClr val="bg1"/>
                </a:solidFill>
                <a:latin typeface="Calibri" panose="020F0502020204030204" pitchFamily="34" charset="0"/>
                <a:hlinkClick r:id="rId2"/>
              </a:rPr>
              <a:t>MapQuest</a:t>
            </a:r>
            <a:r>
              <a:rPr lang="en-US" altLang="en-US" sz="2000" dirty="0">
                <a:latin typeface="Calibri" panose="020F0502020204030204" pitchFamily="34" charset="0"/>
              </a:rPr>
              <a:t> ) with the complete itinerary, showing the total mileage for the trip. Point of origin and destination must be included in the map.</a:t>
            </a:r>
          </a:p>
          <a:p>
            <a:pPr lvl="1">
              <a:spcBef>
                <a:spcPts val="600"/>
              </a:spcBef>
            </a:pPr>
            <a:r>
              <a:rPr lang="en-US" altLang="en-US" sz="2000" dirty="0">
                <a:latin typeface="Calibri" panose="020F0502020204030204" pitchFamily="34" charset="0"/>
              </a:rPr>
              <a:t>Car rental requests must be for a compact car.</a:t>
            </a:r>
          </a:p>
          <a:p>
            <a:pPr lvl="1">
              <a:spcBef>
                <a:spcPts val="600"/>
              </a:spcBef>
            </a:pPr>
            <a:r>
              <a:rPr lang="en-US" altLang="en-US" sz="2000" dirty="0">
                <a:latin typeface="Calibri" panose="020F0502020204030204" pitchFamily="34" charset="0"/>
              </a:rPr>
              <a:t>Car rental gas requests must be generated from </a:t>
            </a:r>
            <a:r>
              <a:rPr lang="en-US" altLang="en-US" sz="2000" dirty="0">
                <a:latin typeface="Calibri" panose="020F0502020204030204" pitchFamily="34" charset="0"/>
                <a:hlinkClick r:id="rId2"/>
              </a:rPr>
              <a:t>MapQuest Gas Calculator</a:t>
            </a:r>
            <a:r>
              <a:rPr lang="en-US" altLang="en-US" sz="2000" dirty="0">
                <a:latin typeface="Calibri" panose="020F0502020204030204" pitchFamily="34" charset="0"/>
              </a:rPr>
              <a:t>.</a:t>
            </a:r>
            <a:endParaRPr lang="en-US" altLang="en-US" dirty="0">
              <a:latin typeface="Calibri" panose="020F0502020204030204" pitchFamily="34" charset="0"/>
            </a:endParaRPr>
          </a:p>
          <a:p>
            <a:pPr lvl="1">
              <a:spcBef>
                <a:spcPts val="600"/>
              </a:spcBef>
            </a:pPr>
            <a:r>
              <a:rPr lang="en-US" altLang="en-US" sz="2000" dirty="0">
                <a:latin typeface="Calibri" panose="020F0502020204030204" pitchFamily="34" charset="0"/>
              </a:rPr>
              <a:t>The GPSC reimburses only one person in group travel .</a:t>
            </a:r>
          </a:p>
          <a:p>
            <a:pPr lvl="2">
              <a:spcBef>
                <a:spcPts val="600"/>
              </a:spcBef>
              <a:buFont typeface="Wingdings" panose="05000000000000000000" pitchFamily="2" charset="2"/>
              <a:buChar char="§"/>
            </a:pPr>
            <a:r>
              <a:rPr lang="en-US" altLang="en-US" sz="1800" dirty="0">
                <a:latin typeface="Calibri" panose="020F0502020204030204" pitchFamily="34" charset="0"/>
              </a:rPr>
              <a:t>i.e., traveling by car with 3 people, only one person will be reimbursed for mileage.</a:t>
            </a:r>
          </a:p>
          <a:p>
            <a:pPr>
              <a:spcBef>
                <a:spcPts val="600"/>
              </a:spcBef>
              <a:buFont typeface="Wingdings" panose="05000000000000000000" pitchFamily="2" charset="2"/>
              <a:buChar char="Ø"/>
            </a:pPr>
            <a:r>
              <a:rPr lang="en-US" altLang="en-US" dirty="0">
                <a:latin typeface="Calibri" panose="020F0502020204030204" pitchFamily="34" charset="0"/>
              </a:rPr>
              <a:t>Quotes should be for the lowest possible price given your event and class schedule.</a:t>
            </a:r>
          </a:p>
          <a:p>
            <a:pPr lvl="1">
              <a:spcBef>
                <a:spcPts val="600"/>
              </a:spcBef>
            </a:pPr>
            <a:r>
              <a:rPr lang="en-US" altLang="en-US" sz="2000" dirty="0">
                <a:latin typeface="Calibri" panose="020F0502020204030204" pitchFamily="34" charset="0"/>
              </a:rPr>
              <a:t>Failure to provide the correct information </a:t>
            </a:r>
            <a:r>
              <a:rPr lang="en-US" altLang="en-US" sz="2000" i="1" dirty="0">
                <a:latin typeface="Calibri" panose="020F0502020204030204" pitchFamily="34" charset="0"/>
              </a:rPr>
              <a:t>(e.g. requesting $500 for a flight when the lowest price is $200) </a:t>
            </a:r>
            <a:r>
              <a:rPr lang="en-US" altLang="en-US" sz="2000" dirty="0">
                <a:latin typeface="Calibri" panose="020F0502020204030204" pitchFamily="34" charset="0"/>
              </a:rPr>
              <a:t>without a reasonable cause, will result in the rejection of your application.  </a:t>
            </a:r>
          </a:p>
        </p:txBody>
      </p:sp>
    </p:spTree>
    <p:extLst>
      <p:ext uri="{BB962C8B-B14F-4D97-AF65-F5344CB8AC3E}">
        <p14:creationId xmlns:p14="http://schemas.microsoft.com/office/powerpoint/2010/main" val="49333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2" presetClass="entr" presetSubtype="8"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 presetClass="entr" presetSubtype="8"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8"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50" fill="hold">
                            <p:stCondLst>
                              <p:cond delay="500"/>
                            </p:stCondLst>
                            <p:childTnLst>
                              <p:par>
                                <p:cTn id="51" presetID="2" presetClass="entr" presetSubtype="8" fill="hold" grpId="0" nodeType="after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a:xfrm>
            <a:off x="16670" y="914400"/>
            <a:ext cx="9144000" cy="892969"/>
          </a:xfrm>
        </p:spPr>
        <p:txBody>
          <a:bodyPr/>
          <a:lstStyle/>
          <a:p>
            <a:r>
              <a:rPr lang="en-US" dirty="0"/>
              <a:t>After Applying</a:t>
            </a:r>
            <a:endParaRPr lang="en-US" altLang="en-US" b="1" dirty="0">
              <a:solidFill>
                <a:schemeClr val="tx1"/>
              </a:solidFill>
              <a:latin typeface="Numans" pitchFamily="2" charset="0"/>
            </a:endParaRPr>
          </a:p>
        </p:txBody>
      </p:sp>
      <p:sp>
        <p:nvSpPr>
          <p:cNvPr id="22533" name="Rectangle 4"/>
          <p:cNvSpPr>
            <a:spLocks noChangeArrowheads="1"/>
          </p:cNvSpPr>
          <p:nvPr/>
        </p:nvSpPr>
        <p:spPr bwMode="auto">
          <a:xfrm>
            <a:off x="381001" y="2115741"/>
            <a:ext cx="8415338" cy="4085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marL="0" indent="0">
              <a:spcBef>
                <a:spcPts val="900"/>
              </a:spcBef>
              <a:buClrTx/>
              <a:buSzTx/>
              <a:buNone/>
            </a:pPr>
            <a:r>
              <a:rPr lang="en-US" altLang="en-US" sz="2400" dirty="0">
                <a:latin typeface="Calibri" panose="020F0502020204030204" pitchFamily="34" charset="0"/>
              </a:rPr>
              <a:t>The GPSC will notify the applicant of their final decision within 3 weeks of the date in which the application was received </a:t>
            </a:r>
          </a:p>
          <a:p>
            <a:pPr marL="0" indent="0">
              <a:spcBef>
                <a:spcPts val="900"/>
              </a:spcBef>
              <a:buClrTx/>
              <a:buSzTx/>
              <a:buNone/>
            </a:pPr>
            <a:endParaRPr lang="en-US" altLang="en-US" sz="2400" dirty="0">
              <a:latin typeface="Calibri" panose="020F0502020204030204" pitchFamily="34" charset="0"/>
            </a:endParaRPr>
          </a:p>
          <a:p>
            <a:pPr marL="0" indent="0">
              <a:spcBef>
                <a:spcPts val="900"/>
              </a:spcBef>
              <a:buClrTx/>
              <a:buSzTx/>
              <a:buNone/>
            </a:pPr>
            <a:r>
              <a:rPr lang="en-US" altLang="en-US" sz="2400" dirty="0">
                <a:latin typeface="Calibri" panose="020F0502020204030204" pitchFamily="34" charset="0"/>
              </a:rPr>
              <a:t>All proposals are reviewed on a first-come, first-served basis and are subject to the availability of funds</a:t>
            </a:r>
          </a:p>
          <a:p>
            <a:pPr marL="0" indent="0">
              <a:spcBef>
                <a:spcPts val="900"/>
              </a:spcBef>
              <a:buClrTx/>
              <a:buSzTx/>
              <a:buNone/>
            </a:pPr>
            <a:endParaRPr lang="en-US" altLang="en-US" sz="2400" dirty="0">
              <a:latin typeface="Calibri" panose="020F0502020204030204" pitchFamily="34" charset="0"/>
            </a:endParaRPr>
          </a:p>
          <a:p>
            <a:pPr marL="0" indent="0">
              <a:spcBef>
                <a:spcPts val="900"/>
              </a:spcBef>
              <a:buClrTx/>
              <a:buSzTx/>
              <a:buNone/>
            </a:pPr>
            <a:r>
              <a:rPr lang="en-US" altLang="en-US" sz="2400" dirty="0">
                <a:latin typeface="Calibri" panose="020F0502020204030204" pitchFamily="34" charset="0"/>
              </a:rPr>
              <a:t>Amount allotted will be determined based upon need.</a:t>
            </a:r>
          </a:p>
          <a:p>
            <a:pPr lvl="1">
              <a:spcBef>
                <a:spcPts val="900"/>
              </a:spcBef>
              <a:buClrTx/>
              <a:buSzTx/>
              <a:buNone/>
            </a:pPr>
            <a:r>
              <a:rPr lang="en-US" altLang="en-US" i="1" dirty="0">
                <a:latin typeface="Calibri" panose="020F0502020204030204" pitchFamily="34" charset="0"/>
              </a:rPr>
              <a:t>Funds are disbursed contingent upon availability of funds, after all procedures have been followed and all receipts/documents have been both submitted online to GPSC &amp; turned in to the applicant’</a:t>
            </a:r>
            <a:r>
              <a:rPr lang="en-US" altLang="ja-JP" i="1" dirty="0">
                <a:latin typeface="Calibri" panose="020F0502020204030204" pitchFamily="34" charset="0"/>
              </a:rPr>
              <a:t>s department.</a:t>
            </a:r>
            <a:endParaRPr lang="en-US" altLang="en-US" i="1" dirty="0">
              <a:latin typeface="Calibri" panose="020F0502020204030204" pitchFamily="34" charset="0"/>
            </a:endParaRPr>
          </a:p>
        </p:txBody>
      </p:sp>
    </p:spTree>
    <p:extLst>
      <p:ext uri="{BB962C8B-B14F-4D97-AF65-F5344CB8AC3E}">
        <p14:creationId xmlns:p14="http://schemas.microsoft.com/office/powerpoint/2010/main" val="350929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randombar(horizontal)">
                                      <p:cBhvr>
                                        <p:cTn id="7" dur="500"/>
                                        <p:tgtEl>
                                          <p:spTgt spid="225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2533">
                                            <p:txEl>
                                              <p:pRg st="0" end="0"/>
                                            </p:txEl>
                                          </p:spTgt>
                                        </p:tgtEl>
                                        <p:attrNameLst>
                                          <p:attrName>style.visibility</p:attrName>
                                        </p:attrNameLst>
                                      </p:cBhvr>
                                      <p:to>
                                        <p:strVal val="visible"/>
                                      </p:to>
                                    </p:set>
                                    <p:animEffect transition="in" filter="wipe(up)">
                                      <p:cBhvr>
                                        <p:cTn id="12" dur="500"/>
                                        <p:tgtEl>
                                          <p:spTgt spid="22533">
                                            <p:txEl>
                                              <p:pRg st="0" end="0"/>
                                            </p:txEl>
                                          </p:spTgt>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22533">
                                            <p:txEl>
                                              <p:pRg st="2" end="2"/>
                                            </p:txEl>
                                          </p:spTgt>
                                        </p:tgtEl>
                                        <p:attrNameLst>
                                          <p:attrName>style.visibility</p:attrName>
                                        </p:attrNameLst>
                                      </p:cBhvr>
                                      <p:to>
                                        <p:strVal val="visible"/>
                                      </p:to>
                                    </p:set>
                                    <p:animEffect transition="in" filter="wipe(up)">
                                      <p:cBhvr>
                                        <p:cTn id="16" dur="500"/>
                                        <p:tgtEl>
                                          <p:spTgt spid="22533">
                                            <p:txEl>
                                              <p:pRg st="2" end="2"/>
                                            </p:txEl>
                                          </p:spTgt>
                                        </p:tgtEl>
                                      </p:cBhvr>
                                    </p:animEffect>
                                  </p:childTnLst>
                                </p:cTn>
                              </p:par>
                            </p:childTnLst>
                          </p:cTn>
                        </p:par>
                        <p:par>
                          <p:cTn id="17" fill="hold">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22533">
                                            <p:txEl>
                                              <p:pRg st="4" end="4"/>
                                            </p:txEl>
                                          </p:spTgt>
                                        </p:tgtEl>
                                        <p:attrNameLst>
                                          <p:attrName>style.visibility</p:attrName>
                                        </p:attrNameLst>
                                      </p:cBhvr>
                                      <p:to>
                                        <p:strVal val="visible"/>
                                      </p:to>
                                    </p:set>
                                    <p:animEffect transition="in" filter="wipe(up)">
                                      <p:cBhvr>
                                        <p:cTn id="20" dur="500"/>
                                        <p:tgtEl>
                                          <p:spTgt spid="22533">
                                            <p:txEl>
                                              <p:pRg st="4" end="4"/>
                                            </p:txEl>
                                          </p:spTgt>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22533">
                                            <p:txEl>
                                              <p:pRg st="5" end="5"/>
                                            </p:txEl>
                                          </p:spTgt>
                                        </p:tgtEl>
                                        <p:attrNameLst>
                                          <p:attrName>style.visibility</p:attrName>
                                        </p:attrNameLst>
                                      </p:cBhvr>
                                      <p:to>
                                        <p:strVal val="visible"/>
                                      </p:to>
                                    </p:set>
                                    <p:animEffect transition="in" filter="wipe(up)">
                                      <p:cBhvr>
                                        <p:cTn id="24" dur="500"/>
                                        <p:tgtEl>
                                          <p:spTgt spid="2253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a:xfrm>
            <a:off x="22622" y="872729"/>
            <a:ext cx="9144000" cy="892969"/>
          </a:xfrm>
        </p:spPr>
        <p:txBody>
          <a:bodyPr/>
          <a:lstStyle/>
          <a:p>
            <a:r>
              <a:rPr lang="en-US" dirty="0"/>
              <a:t>Committee Review</a:t>
            </a:r>
            <a:endParaRPr lang="en-US" altLang="en-US" b="1" dirty="0">
              <a:solidFill>
                <a:schemeClr val="tx1"/>
              </a:solidFill>
              <a:latin typeface="Numans" pitchFamily="2" charset="0"/>
            </a:endParaRPr>
          </a:p>
        </p:txBody>
      </p:sp>
      <p:sp>
        <p:nvSpPr>
          <p:cNvPr id="5" name="Rectangle 4"/>
          <p:cNvSpPr/>
          <p:nvPr/>
        </p:nvSpPr>
        <p:spPr>
          <a:xfrm>
            <a:off x="441722" y="2514600"/>
            <a:ext cx="8305799" cy="3470181"/>
          </a:xfrm>
          <a:prstGeom prst="rect">
            <a:avLst/>
          </a:prstGeom>
        </p:spPr>
        <p:txBody>
          <a:bodyPr wrap="square">
            <a:spAutoFit/>
          </a:bodyPr>
          <a:lstStyle/>
          <a:p>
            <a:pPr>
              <a:spcBef>
                <a:spcPts val="450"/>
              </a:spcBef>
              <a:defRPr/>
            </a:pPr>
            <a:r>
              <a:rPr lang="en-US" sz="2100" b="1" dirty="0">
                <a:latin typeface="Calibri" panose="020F0502020204030204" pitchFamily="34" charset="0"/>
              </a:rPr>
              <a:t>Applications are reviewed and approved by the GPSC.</a:t>
            </a:r>
          </a:p>
          <a:p>
            <a:pPr marL="391716" lvl="1" indent="-385763">
              <a:spcBef>
                <a:spcPts val="900"/>
              </a:spcBef>
              <a:buFont typeface="Arial" panose="020B0604020202020204" pitchFamily="34" charset="0"/>
              <a:buChar char="•"/>
              <a:defRPr/>
            </a:pPr>
            <a:r>
              <a:rPr lang="en-US" sz="2200" dirty="0">
                <a:latin typeface="Calibri" panose="020F0502020204030204" pitchFamily="34" charset="0"/>
              </a:rPr>
              <a:t>The GSPC meets on a bi-weekly basis to review the applications. The GPSC Office Assistant does not vote on or review applications.</a:t>
            </a:r>
          </a:p>
          <a:p>
            <a:pPr marL="391716" lvl="1" indent="-385763">
              <a:spcBef>
                <a:spcPts val="900"/>
              </a:spcBef>
              <a:buFont typeface="Arial" panose="020B0604020202020204" pitchFamily="34" charset="0"/>
              <a:buChar char="•"/>
              <a:defRPr/>
            </a:pPr>
            <a:r>
              <a:rPr lang="en-US" sz="2200" dirty="0">
                <a:latin typeface="Calibri" panose="020F0502020204030204" pitchFamily="34" charset="0"/>
              </a:rPr>
              <a:t>If you would like to receive feedback on your application, you should submit it 9 weeks in advance. If the GPSC finds any documentation is insufficient, the applicant will receive a request to provide additional documentation before the deadline.</a:t>
            </a:r>
          </a:p>
          <a:p>
            <a:pPr marL="391716" lvl="1" indent="-385763">
              <a:spcBef>
                <a:spcPts val="900"/>
              </a:spcBef>
              <a:buFont typeface="Arial" panose="020B0604020202020204" pitchFamily="34" charset="0"/>
              <a:buChar char="•"/>
              <a:defRPr/>
            </a:pPr>
            <a:r>
              <a:rPr lang="en-US" sz="2200" dirty="0">
                <a:latin typeface="Calibri" panose="020F0502020204030204" pitchFamily="34" charset="0"/>
              </a:rPr>
              <a:t>If the application is submitted close to the 5-week deadline, no such e-mail will be sent and the committee decision will be final. </a:t>
            </a:r>
          </a:p>
        </p:txBody>
      </p:sp>
    </p:spTree>
    <p:extLst>
      <p:ext uri="{BB962C8B-B14F-4D97-AF65-F5344CB8AC3E}">
        <p14:creationId xmlns:p14="http://schemas.microsoft.com/office/powerpoint/2010/main" val="203233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randombar(horizontal)">
                                      <p:cBhvr>
                                        <p:cTn id="7" dur="500"/>
                                        <p:tgtEl>
                                          <p:spTgt spid="2150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a:xfrm>
            <a:off x="16670" y="914400"/>
            <a:ext cx="9144000" cy="892969"/>
          </a:xfrm>
        </p:spPr>
        <p:txBody>
          <a:bodyPr/>
          <a:lstStyle/>
          <a:p>
            <a:r>
              <a:rPr lang="en-US" dirty="0"/>
              <a:t>After Applying</a:t>
            </a:r>
            <a:endParaRPr lang="en-US" altLang="en-US" b="1" dirty="0">
              <a:solidFill>
                <a:schemeClr val="tx1"/>
              </a:solidFill>
              <a:latin typeface="Numans" pitchFamily="2" charset="0"/>
            </a:endParaRPr>
          </a:p>
        </p:txBody>
      </p:sp>
      <p:sp>
        <p:nvSpPr>
          <p:cNvPr id="22533" name="Rectangle 4"/>
          <p:cNvSpPr>
            <a:spLocks noChangeArrowheads="1"/>
          </p:cNvSpPr>
          <p:nvPr/>
        </p:nvSpPr>
        <p:spPr bwMode="auto">
          <a:xfrm>
            <a:off x="381001" y="2115741"/>
            <a:ext cx="841533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marL="0" indent="0">
              <a:spcBef>
                <a:spcPts val="0"/>
              </a:spcBef>
              <a:buClrTx/>
              <a:buNone/>
              <a:defRPr/>
            </a:pPr>
            <a:r>
              <a:rPr lang="en-US" sz="2400" dirty="0">
                <a:latin typeface="Calibri" panose="020F0502020204030204" pitchFamily="34" charset="0"/>
              </a:rPr>
              <a:t>Not satisfied with the results?</a:t>
            </a:r>
          </a:p>
          <a:p>
            <a:pPr>
              <a:spcBef>
                <a:spcPts val="0"/>
              </a:spcBef>
              <a:buClrTx/>
              <a:buFont typeface="Wingdings" panose="05000000000000000000" pitchFamily="2" charset="2"/>
              <a:buChar char="Ø"/>
              <a:defRPr/>
            </a:pPr>
            <a:endParaRPr lang="en-US" sz="2400" dirty="0">
              <a:latin typeface="Calibri" panose="020F0502020204030204" pitchFamily="34" charset="0"/>
            </a:endParaRPr>
          </a:p>
          <a:p>
            <a:pPr>
              <a:spcBef>
                <a:spcPts val="0"/>
              </a:spcBef>
              <a:buClrTx/>
              <a:buFont typeface="Wingdings" panose="05000000000000000000" pitchFamily="2" charset="2"/>
              <a:buChar char="Ø"/>
              <a:defRPr/>
            </a:pPr>
            <a:r>
              <a:rPr lang="en-US" sz="2400" dirty="0">
                <a:latin typeface="Calibri" panose="020F0502020204030204" pitchFamily="34" charset="0"/>
              </a:rPr>
              <a:t>You have the right to appeal the GPSC decision. Contact the GPSC at </a:t>
            </a:r>
            <a:r>
              <a:rPr lang="en-US" sz="2400" dirty="0">
                <a:latin typeface="Calibri" panose="020F0502020204030204" pitchFamily="34" charset="0"/>
                <a:hlinkClick r:id="rId2"/>
              </a:rPr>
              <a:t>gpsc@fiu.edu</a:t>
            </a:r>
            <a:r>
              <a:rPr lang="en-US" sz="2400" dirty="0">
                <a:latin typeface="Calibri" panose="020F0502020204030204" pitchFamily="34" charset="0"/>
              </a:rPr>
              <a:t> or refer to the GPSC’s Standard Operating Procedures for a description of the appeal process.</a:t>
            </a:r>
          </a:p>
        </p:txBody>
      </p:sp>
      <p:sp>
        <p:nvSpPr>
          <p:cNvPr id="4" name="Rectangle 3"/>
          <p:cNvSpPr/>
          <p:nvPr/>
        </p:nvSpPr>
        <p:spPr>
          <a:xfrm>
            <a:off x="1456532" y="5181600"/>
            <a:ext cx="6264275" cy="1200329"/>
          </a:xfrm>
          <a:prstGeom prst="rect">
            <a:avLst/>
          </a:prstGeom>
        </p:spPr>
        <p:txBody>
          <a:bodyPr wrap="square">
            <a:spAutoFit/>
          </a:bodyPr>
          <a:lstStyle/>
          <a:p>
            <a:pPr eaLnBrk="1" fontAlgn="auto" hangingPunct="1">
              <a:spcBef>
                <a:spcPts val="1200"/>
              </a:spcBef>
              <a:spcAft>
                <a:spcPts val="0"/>
              </a:spcAft>
              <a:defRPr/>
            </a:pPr>
            <a:r>
              <a:rPr lang="en-US" sz="2400" b="1" i="1" dirty="0">
                <a:solidFill>
                  <a:schemeClr val="accent2"/>
                </a:solidFill>
                <a:latin typeface="+mj-lt"/>
                <a:ea typeface="+mn-ea"/>
              </a:rPr>
              <a:t>The GPSC reserves the right to make any changes as may be necessary to ensure equity in the distribution of funds.</a:t>
            </a:r>
          </a:p>
        </p:txBody>
      </p:sp>
    </p:spTree>
    <p:extLst>
      <p:ext uri="{BB962C8B-B14F-4D97-AF65-F5344CB8AC3E}">
        <p14:creationId xmlns:p14="http://schemas.microsoft.com/office/powerpoint/2010/main" val="11350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randombar(horizontal)">
                                      <p:cBhvr>
                                        <p:cTn id="7" dur="500"/>
                                        <p:tgtEl>
                                          <p:spTgt spid="2253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2533">
                                            <p:txEl>
                                              <p:pRg st="0" end="0"/>
                                            </p:txEl>
                                          </p:spTgt>
                                        </p:tgtEl>
                                        <p:attrNameLst>
                                          <p:attrName>style.visibility</p:attrName>
                                        </p:attrNameLst>
                                      </p:cBhvr>
                                      <p:to>
                                        <p:strVal val="visible"/>
                                      </p:to>
                                    </p:set>
                                    <p:animEffect transition="in" filter="circle(in)">
                                      <p:cBhvr>
                                        <p:cTn id="12" dur="2000"/>
                                        <p:tgtEl>
                                          <p:spTgt spid="22533">
                                            <p:txEl>
                                              <p:pRg st="0" end="0"/>
                                            </p:txEl>
                                          </p:spTgt>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22533">
                                            <p:txEl>
                                              <p:pRg st="2" end="2"/>
                                            </p:txEl>
                                          </p:spTgt>
                                        </p:tgtEl>
                                        <p:attrNameLst>
                                          <p:attrName>style.visibility</p:attrName>
                                        </p:attrNameLst>
                                      </p:cBhvr>
                                      <p:to>
                                        <p:strVal val="visible"/>
                                      </p:to>
                                    </p:set>
                                    <p:animEffect transition="in" filter="circle(in)">
                                      <p:cBhvr>
                                        <p:cTn id="16" dur="2000"/>
                                        <p:tgtEl>
                                          <p:spTgt spid="2253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ircle(in)">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lstStyle/>
          <a:p>
            <a:r>
              <a:rPr lang="en-US" dirty="0"/>
              <a:t>About the GPSC</a:t>
            </a:r>
          </a:p>
        </p:txBody>
      </p:sp>
      <p:sp>
        <p:nvSpPr>
          <p:cNvPr id="5" name="Content Placeholder 4"/>
          <p:cNvSpPr>
            <a:spLocks noGrp="1"/>
          </p:cNvSpPr>
          <p:nvPr>
            <p:ph idx="1"/>
          </p:nvPr>
        </p:nvSpPr>
        <p:spPr/>
        <p:txBody>
          <a:bodyPr>
            <a:normAutofit/>
          </a:bodyPr>
          <a:lstStyle/>
          <a:p>
            <a:pPr marL="0" indent="0">
              <a:buNone/>
              <a:defRPr/>
            </a:pPr>
            <a:r>
              <a:rPr lang="en-US" altLang="en-US" dirty="0">
                <a:latin typeface="+mj-lt"/>
              </a:rPr>
              <a:t>Facilitates and enhances the overall graduate student experience and advances the University’s academic goals </a:t>
            </a:r>
          </a:p>
          <a:p>
            <a:pPr lvl="1">
              <a:defRPr/>
            </a:pPr>
            <a:r>
              <a:rPr lang="en-US" altLang="en-US" dirty="0">
                <a:solidFill>
                  <a:schemeClr val="tx1"/>
                </a:solidFill>
                <a:latin typeface="+mj-lt"/>
              </a:rPr>
              <a:t>Promotes quality presentations and research efforts </a:t>
            </a:r>
          </a:p>
          <a:p>
            <a:pPr lvl="1">
              <a:defRPr/>
            </a:pPr>
            <a:r>
              <a:rPr lang="en-US" altLang="en-US" dirty="0">
                <a:solidFill>
                  <a:schemeClr val="tx1"/>
                </a:solidFill>
                <a:latin typeface="+mj-lt"/>
              </a:rPr>
              <a:t>Provides educational workshops on topics including thesis/dissertation, as well as coordinating symposiums, scholarly forums, and social events</a:t>
            </a:r>
          </a:p>
          <a:p>
            <a:endParaRPr lang="en-US" dirty="0">
              <a:latin typeface="+mj-lt"/>
            </a:endParaRPr>
          </a:p>
        </p:txBody>
      </p:sp>
    </p:spTree>
    <p:extLst>
      <p:ext uri="{BB962C8B-B14F-4D97-AF65-F5344CB8AC3E}">
        <p14:creationId xmlns:p14="http://schemas.microsoft.com/office/powerpoint/2010/main" val="1944230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a:xfrm>
            <a:off x="22622" y="958454"/>
            <a:ext cx="9144000" cy="892969"/>
          </a:xfrm>
        </p:spPr>
        <p:txBody>
          <a:bodyPr/>
          <a:lstStyle/>
          <a:p>
            <a:r>
              <a:rPr lang="en-US" dirty="0"/>
              <a:t>Before you Travel …</a:t>
            </a:r>
            <a:endParaRPr lang="en-US" altLang="en-US" b="1" dirty="0">
              <a:solidFill>
                <a:schemeClr val="tx1"/>
              </a:solidFill>
              <a:latin typeface="Numans" pitchFamily="2" charset="0"/>
            </a:endParaRPr>
          </a:p>
        </p:txBody>
      </p:sp>
      <p:sp>
        <p:nvSpPr>
          <p:cNvPr id="22534" name="Rectangle 4"/>
          <p:cNvSpPr>
            <a:spLocks noChangeArrowheads="1"/>
          </p:cNvSpPr>
          <p:nvPr/>
        </p:nvSpPr>
        <p:spPr bwMode="auto">
          <a:xfrm>
            <a:off x="521494" y="2253854"/>
            <a:ext cx="8362950" cy="367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85763" indent="-385763">
              <a:spcBef>
                <a:spcPts val="900"/>
              </a:spcBef>
              <a:spcAft>
                <a:spcPts val="450"/>
              </a:spcAft>
              <a:buSzPct val="80000"/>
              <a:buFont typeface="Calibri Light" pitchFamily="34" charset="0"/>
              <a:buAutoNum type="arabicPeriod"/>
              <a:defRPr/>
            </a:pPr>
            <a:r>
              <a:rPr lang="en-US" altLang="en-US" sz="2100" dirty="0">
                <a:latin typeface="Calibri" panose="020F0502020204030204" pitchFamily="34" charset="0"/>
              </a:rPr>
              <a:t>Contact your department’s travel liaison to create and submit a Travel Authorization Number (TAR) before your travel. </a:t>
            </a:r>
            <a:r>
              <a:rPr lang="en-US" altLang="en-US" sz="2100" dirty="0">
                <a:solidFill>
                  <a:schemeClr val="accent1"/>
                </a:solidFill>
                <a:latin typeface="Calibri" panose="020F0502020204030204" pitchFamily="34" charset="0"/>
              </a:rPr>
              <a:t>Failure to do so will result in loss of funding.</a:t>
            </a:r>
            <a:r>
              <a:rPr lang="en-US" altLang="en-US" sz="2100" dirty="0">
                <a:latin typeface="Calibri" panose="020F0502020204030204" pitchFamily="34" charset="0"/>
              </a:rPr>
              <a:t> </a:t>
            </a:r>
          </a:p>
          <a:p>
            <a:pPr marL="385763" indent="-385763">
              <a:spcBef>
                <a:spcPts val="900"/>
              </a:spcBef>
              <a:spcAft>
                <a:spcPts val="450"/>
              </a:spcAft>
              <a:buSzPct val="80000"/>
              <a:buFont typeface="Calibri Light" pitchFamily="34" charset="0"/>
              <a:buAutoNum type="arabicPeriod"/>
              <a:defRPr/>
            </a:pPr>
            <a:r>
              <a:rPr lang="en-US" altLang="en-US" sz="2100" dirty="0">
                <a:latin typeface="Calibri" panose="020F0502020204030204" pitchFamily="34" charset="0"/>
              </a:rPr>
              <a:t>Obtain a TAR #. </a:t>
            </a:r>
          </a:p>
          <a:p>
            <a:pPr marL="385763" indent="-385763">
              <a:spcBef>
                <a:spcPts val="900"/>
              </a:spcBef>
              <a:spcAft>
                <a:spcPts val="450"/>
              </a:spcAft>
              <a:buSzPct val="80000"/>
              <a:buFont typeface="Calibri Light" pitchFamily="34" charset="0"/>
              <a:buAutoNum type="arabicPeriod"/>
              <a:defRPr/>
            </a:pPr>
            <a:r>
              <a:rPr lang="en-US" altLang="en-US" sz="2100" dirty="0">
                <a:latin typeface="Calibri" panose="020F0502020204030204" pitchFamily="34" charset="0"/>
              </a:rPr>
              <a:t>After you have a Travel Authorization # you can purchase the airfare/registration as needed. </a:t>
            </a:r>
            <a:r>
              <a:rPr lang="en-US" altLang="en-US" sz="1400" dirty="0">
                <a:latin typeface="Calibri" panose="020F0502020204030204" pitchFamily="34" charset="0"/>
                <a:hlinkClick r:id="rId3"/>
              </a:rPr>
              <a:t>http://finance.fiu.edu/controller/Docs/Travel_and_Other_Expenses_Manual.pdf</a:t>
            </a:r>
            <a:endParaRPr lang="en-US" altLang="en-US" sz="1400" dirty="0">
              <a:latin typeface="Calibri" panose="020F0502020204030204" pitchFamily="34" charset="0"/>
            </a:endParaRPr>
          </a:p>
          <a:p>
            <a:pPr marL="385763" indent="-385763">
              <a:spcBef>
                <a:spcPts val="900"/>
              </a:spcBef>
              <a:spcAft>
                <a:spcPts val="450"/>
              </a:spcAft>
              <a:buSzPct val="80000"/>
              <a:buFont typeface="Calibri Light" pitchFamily="34" charset="0"/>
              <a:buAutoNum type="arabicPeriod"/>
              <a:defRPr/>
            </a:pPr>
            <a:endParaRPr lang="en-US" altLang="en-US" sz="1400" dirty="0">
              <a:latin typeface="Calibri" panose="020F0502020204030204" pitchFamily="34" charset="0"/>
            </a:endParaRPr>
          </a:p>
          <a:p>
            <a:pPr>
              <a:spcBef>
                <a:spcPts val="900"/>
              </a:spcBef>
              <a:spcAft>
                <a:spcPts val="450"/>
              </a:spcAft>
              <a:buSzPct val="80000"/>
              <a:defRPr/>
            </a:pPr>
            <a:r>
              <a:rPr lang="en-US" altLang="en-US" sz="1600" i="1" dirty="0">
                <a:latin typeface="Calibri" panose="020F0502020204030204" pitchFamily="34" charset="0"/>
              </a:rPr>
              <a:t>Per recent regulations,  FIU’s Travel Department is able to reimburse only the person that made the payment.  Make sure the payments are made by you, not your advisor/friend/parent.  </a:t>
            </a:r>
          </a:p>
        </p:txBody>
      </p:sp>
    </p:spTree>
    <p:extLst>
      <p:ext uri="{BB962C8B-B14F-4D97-AF65-F5344CB8AC3E}">
        <p14:creationId xmlns:p14="http://schemas.microsoft.com/office/powerpoint/2010/main" val="274651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randombar(horizontal)">
                                      <p:cBhvr>
                                        <p:cTn id="7" dur="500"/>
                                        <p:tgtEl>
                                          <p:spTgt spid="2560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534">
                                            <p:txEl>
                                              <p:pRg st="0" end="0"/>
                                            </p:txEl>
                                          </p:spTgt>
                                        </p:tgtEl>
                                        <p:attrNameLst>
                                          <p:attrName>style.visibility</p:attrName>
                                        </p:attrNameLst>
                                      </p:cBhvr>
                                      <p:to>
                                        <p:strVal val="visible"/>
                                      </p:to>
                                    </p:set>
                                    <p:animEffect transition="in" filter="barn(inVertical)">
                                      <p:cBhvr>
                                        <p:cTn id="12" dur="500"/>
                                        <p:tgtEl>
                                          <p:spTgt spid="225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2534">
                                            <p:txEl>
                                              <p:pRg st="1" end="1"/>
                                            </p:txEl>
                                          </p:spTgt>
                                        </p:tgtEl>
                                        <p:attrNameLst>
                                          <p:attrName>style.visibility</p:attrName>
                                        </p:attrNameLst>
                                      </p:cBhvr>
                                      <p:to>
                                        <p:strVal val="visible"/>
                                      </p:to>
                                    </p:set>
                                    <p:animEffect transition="in" filter="barn(inVertical)">
                                      <p:cBhvr>
                                        <p:cTn id="17" dur="500"/>
                                        <p:tgtEl>
                                          <p:spTgt spid="2253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2534">
                                            <p:txEl>
                                              <p:pRg st="2" end="2"/>
                                            </p:txEl>
                                          </p:spTgt>
                                        </p:tgtEl>
                                        <p:attrNameLst>
                                          <p:attrName>style.visibility</p:attrName>
                                        </p:attrNameLst>
                                      </p:cBhvr>
                                      <p:to>
                                        <p:strVal val="visible"/>
                                      </p:to>
                                    </p:set>
                                    <p:animEffect transition="in" filter="barn(inVertical)">
                                      <p:cBhvr>
                                        <p:cTn id="22" dur="500"/>
                                        <p:tgtEl>
                                          <p:spTgt spid="2253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2534">
                                            <p:txEl>
                                              <p:pRg st="4" end="4"/>
                                            </p:txEl>
                                          </p:spTgt>
                                        </p:tgtEl>
                                        <p:attrNameLst>
                                          <p:attrName>style.visibility</p:attrName>
                                        </p:attrNameLst>
                                      </p:cBhvr>
                                      <p:to>
                                        <p:strVal val="visible"/>
                                      </p:to>
                                    </p:set>
                                    <p:animEffect transition="in" filter="barn(inVertical)">
                                      <p:cBhvr>
                                        <p:cTn id="27" dur="500"/>
                                        <p:tgtEl>
                                          <p:spTgt spid="225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253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a:xfrm>
            <a:off x="22622" y="958454"/>
            <a:ext cx="9144000" cy="892969"/>
          </a:xfrm>
        </p:spPr>
        <p:txBody>
          <a:bodyPr/>
          <a:lstStyle/>
          <a:p>
            <a:r>
              <a:rPr lang="en-US" dirty="0"/>
              <a:t>Checking TA/ER status</a:t>
            </a:r>
            <a:endParaRPr lang="en-US" altLang="en-US" b="1" dirty="0">
              <a:solidFill>
                <a:schemeClr val="tx1"/>
              </a:solidFill>
              <a:latin typeface="Numans" pitchFamily="2" charset="0"/>
            </a:endParaRPr>
          </a:p>
        </p:txBody>
      </p:sp>
      <p:sp>
        <p:nvSpPr>
          <p:cNvPr id="22534" name="Rectangle 4"/>
          <p:cNvSpPr>
            <a:spLocks noChangeArrowheads="1"/>
          </p:cNvSpPr>
          <p:nvPr/>
        </p:nvSpPr>
        <p:spPr bwMode="auto">
          <a:xfrm>
            <a:off x="521494" y="2253854"/>
            <a:ext cx="8362950" cy="431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900"/>
              </a:spcBef>
              <a:spcAft>
                <a:spcPts val="450"/>
              </a:spcAft>
              <a:buSzPct val="80000"/>
              <a:defRPr/>
            </a:pPr>
            <a:r>
              <a:rPr lang="en-US" altLang="en-US" sz="2100" dirty="0"/>
              <a:t>At any point, you can check the status of your Travel Authorization (TA) or Expense Report (ER) status at </a:t>
            </a:r>
            <a:r>
              <a:rPr lang="en-US" altLang="en-US" sz="2100" dirty="0">
                <a:hlinkClick r:id="rId3"/>
              </a:rPr>
              <a:t>my.fiu.edu</a:t>
            </a:r>
            <a:r>
              <a:rPr lang="en-US" altLang="en-US" sz="2100" dirty="0"/>
              <a:t>.</a:t>
            </a:r>
          </a:p>
          <a:p>
            <a:endParaRPr lang="en-US" sz="1600" dirty="0"/>
          </a:p>
          <a:p>
            <a:pPr marL="285750" indent="-285750">
              <a:buFont typeface="Courier New" panose="02070309020205020404" pitchFamily="49" charset="0"/>
              <a:buChar char="o"/>
            </a:pPr>
            <a:r>
              <a:rPr lang="en-US" sz="1600" dirty="0"/>
              <a:t>Main Menu &gt; Financials Self Service &gt; Employee Self Service &gt; Travel and Expenses &gt; </a:t>
            </a:r>
            <a:r>
              <a:rPr lang="en-US" sz="1600" b="1" dirty="0"/>
              <a:t>Travel Authorization</a:t>
            </a:r>
            <a:r>
              <a:rPr lang="en-US" sz="1600" dirty="0"/>
              <a:t> &gt; View Travel Authorizations</a:t>
            </a:r>
          </a:p>
          <a:p>
            <a:pPr marL="285750" indent="-285750">
              <a:buFont typeface="Courier New" panose="02070309020205020404" pitchFamily="49" charset="0"/>
              <a:buChar char="o"/>
            </a:pPr>
            <a:r>
              <a:rPr lang="en-US" sz="1600" dirty="0"/>
              <a:t>Main Menu &gt; Financials Self Service &gt; Employee Self Service &gt; Travel and Expenses &gt; </a:t>
            </a:r>
            <a:r>
              <a:rPr lang="en-US" sz="1600" b="1" dirty="0"/>
              <a:t>Expense Report</a:t>
            </a:r>
            <a:r>
              <a:rPr lang="en-US" sz="1600" dirty="0"/>
              <a:t> &gt; View Expense Reports</a:t>
            </a:r>
          </a:p>
          <a:p>
            <a:endParaRPr lang="en-US" sz="1600" dirty="0"/>
          </a:p>
          <a:p>
            <a:r>
              <a:rPr lang="en-US" sz="2100" dirty="0"/>
              <a:t>Search for the TA or ER that corresponds to your trip (usually the first one) and click on the underlined number (that's the TA# or ER#). Once in the TA or ER, you’ll find its history and current status at the bottom.</a:t>
            </a:r>
          </a:p>
          <a:p>
            <a:endParaRPr lang="en-US" sz="1600" dirty="0"/>
          </a:p>
          <a:p>
            <a:r>
              <a:rPr lang="en-US" sz="1600" i="1" dirty="0"/>
              <a:t>If you find that your TA (or ER if you’ve returned) hasn’t been created/submitted, follow up with your travel liaison.</a:t>
            </a:r>
            <a:endParaRPr lang="en-US" altLang="en-US" sz="1600" i="1" dirty="0">
              <a:latin typeface="Calibri" panose="020F0502020204030204" pitchFamily="34" charset="0"/>
            </a:endParaRPr>
          </a:p>
        </p:txBody>
      </p:sp>
    </p:spTree>
    <p:extLst>
      <p:ext uri="{BB962C8B-B14F-4D97-AF65-F5344CB8AC3E}">
        <p14:creationId xmlns:p14="http://schemas.microsoft.com/office/powerpoint/2010/main" val="293407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randombar(horizontal)">
                                      <p:cBhvr>
                                        <p:cTn id="7" dur="500"/>
                                        <p:tgtEl>
                                          <p:spTgt spid="2560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534">
                                            <p:txEl>
                                              <p:pRg st="0" end="0"/>
                                            </p:txEl>
                                          </p:spTgt>
                                        </p:tgtEl>
                                        <p:attrNameLst>
                                          <p:attrName>style.visibility</p:attrName>
                                        </p:attrNameLst>
                                      </p:cBhvr>
                                      <p:to>
                                        <p:strVal val="visible"/>
                                      </p:to>
                                    </p:set>
                                    <p:animEffect transition="in" filter="barn(inVertical)">
                                      <p:cBhvr>
                                        <p:cTn id="12" dur="500"/>
                                        <p:tgtEl>
                                          <p:spTgt spid="225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2534">
                                            <p:txEl>
                                              <p:pRg st="2" end="2"/>
                                            </p:txEl>
                                          </p:spTgt>
                                        </p:tgtEl>
                                        <p:attrNameLst>
                                          <p:attrName>style.visibility</p:attrName>
                                        </p:attrNameLst>
                                      </p:cBhvr>
                                      <p:to>
                                        <p:strVal val="visible"/>
                                      </p:to>
                                    </p:set>
                                    <p:animEffect transition="in" filter="barn(inVertical)">
                                      <p:cBhvr>
                                        <p:cTn id="17" dur="500"/>
                                        <p:tgtEl>
                                          <p:spTgt spid="225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2534">
                                            <p:txEl>
                                              <p:pRg st="3" end="3"/>
                                            </p:txEl>
                                          </p:spTgt>
                                        </p:tgtEl>
                                        <p:attrNameLst>
                                          <p:attrName>style.visibility</p:attrName>
                                        </p:attrNameLst>
                                      </p:cBhvr>
                                      <p:to>
                                        <p:strVal val="visible"/>
                                      </p:to>
                                    </p:set>
                                    <p:animEffect transition="in" filter="barn(inVertical)">
                                      <p:cBhvr>
                                        <p:cTn id="22" dur="500"/>
                                        <p:tgtEl>
                                          <p:spTgt spid="225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2534">
                                            <p:txEl>
                                              <p:pRg st="5" end="5"/>
                                            </p:txEl>
                                          </p:spTgt>
                                        </p:tgtEl>
                                        <p:attrNameLst>
                                          <p:attrName>style.visibility</p:attrName>
                                        </p:attrNameLst>
                                      </p:cBhvr>
                                      <p:to>
                                        <p:strVal val="visible"/>
                                      </p:to>
                                    </p:set>
                                    <p:animEffect transition="in" filter="barn(inVertical)">
                                      <p:cBhvr>
                                        <p:cTn id="27" dur="500"/>
                                        <p:tgtEl>
                                          <p:spTgt spid="2253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2534">
                                            <p:txEl>
                                              <p:pRg st="7" end="7"/>
                                            </p:txEl>
                                          </p:spTgt>
                                        </p:tgtEl>
                                        <p:attrNameLst>
                                          <p:attrName>style.visibility</p:attrName>
                                        </p:attrNameLst>
                                      </p:cBhvr>
                                      <p:to>
                                        <p:strVal val="visible"/>
                                      </p:to>
                                    </p:set>
                                    <p:animEffect transition="in" filter="barn(inVertical)">
                                      <p:cBhvr>
                                        <p:cTn id="32" dur="500"/>
                                        <p:tgtEl>
                                          <p:spTgt spid="2253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P spid="2253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622" y="958454"/>
            <a:ext cx="9144000" cy="892969"/>
          </a:xfrm>
        </p:spPr>
        <p:txBody>
          <a:bodyPr/>
          <a:lstStyle/>
          <a:p>
            <a:r>
              <a:rPr lang="en-US" altLang="en-US" dirty="0"/>
              <a:t>After</a:t>
            </a:r>
            <a:r>
              <a:rPr lang="en-US" dirty="0"/>
              <a:t> you Travel …</a:t>
            </a:r>
            <a:endParaRPr lang="en-US" altLang="en-US" b="1" dirty="0">
              <a:solidFill>
                <a:schemeClr val="bg1"/>
              </a:solidFill>
              <a:latin typeface="Numans" pitchFamily="2" charset="0"/>
            </a:endParaRPr>
          </a:p>
        </p:txBody>
      </p:sp>
      <p:sp>
        <p:nvSpPr>
          <p:cNvPr id="9" name="Rectangle 8"/>
          <p:cNvSpPr/>
          <p:nvPr/>
        </p:nvSpPr>
        <p:spPr>
          <a:xfrm>
            <a:off x="1518048" y="2524125"/>
            <a:ext cx="6908006" cy="415498"/>
          </a:xfrm>
          <a:prstGeom prst="rect">
            <a:avLst/>
          </a:prstGeom>
        </p:spPr>
        <p:txBody>
          <a:bodyPr>
            <a:spAutoFit/>
          </a:bodyPr>
          <a:lstStyle/>
          <a:p>
            <a:pPr>
              <a:defRPr/>
            </a:pPr>
            <a:endParaRPr lang="en-US" sz="2100" dirty="0">
              <a:solidFill>
                <a:schemeClr val="bg1"/>
              </a:solidFill>
              <a:latin typeface="+mj-lt"/>
            </a:endParaRPr>
          </a:p>
        </p:txBody>
      </p:sp>
      <p:sp>
        <p:nvSpPr>
          <p:cNvPr id="11" name="Rectangle 10"/>
          <p:cNvSpPr/>
          <p:nvPr/>
        </p:nvSpPr>
        <p:spPr>
          <a:xfrm>
            <a:off x="1310879" y="4862513"/>
            <a:ext cx="7322344" cy="369332"/>
          </a:xfrm>
          <a:prstGeom prst="rect">
            <a:avLst/>
          </a:prstGeom>
        </p:spPr>
        <p:txBody>
          <a:bodyPr>
            <a:spAutoFit/>
          </a:bodyPr>
          <a:lstStyle/>
          <a:p>
            <a:pPr>
              <a:spcBef>
                <a:spcPts val="900"/>
              </a:spcBef>
              <a:defRPr/>
            </a:pPr>
            <a:endParaRPr lang="en-US" i="1" dirty="0">
              <a:solidFill>
                <a:schemeClr val="bg1"/>
              </a:solidFill>
              <a:latin typeface="+mj-lt"/>
            </a:endParaRPr>
          </a:p>
        </p:txBody>
      </p:sp>
      <p:sp>
        <p:nvSpPr>
          <p:cNvPr id="26630" name="Rectangle 11"/>
          <p:cNvSpPr>
            <a:spLocks noChangeArrowheads="1"/>
          </p:cNvSpPr>
          <p:nvPr/>
        </p:nvSpPr>
        <p:spPr bwMode="auto">
          <a:xfrm>
            <a:off x="609600" y="2286000"/>
            <a:ext cx="7816454"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spcBef>
                <a:spcPts val="900"/>
              </a:spcBef>
              <a:spcAft>
                <a:spcPts val="450"/>
              </a:spcAft>
              <a:buClrTx/>
              <a:buNone/>
            </a:pPr>
            <a:r>
              <a:rPr lang="en-US" altLang="en-US" sz="2100" dirty="0">
                <a:latin typeface="Calibri" panose="020F0502020204030204" pitchFamily="34" charset="0"/>
              </a:rPr>
              <a:t>Submit post-travel documents </a:t>
            </a:r>
            <a:r>
              <a:rPr lang="en-US" altLang="en-US" sz="2100" u="sng" dirty="0">
                <a:latin typeface="Calibri" panose="020F0502020204030204" pitchFamily="34" charset="0"/>
              </a:rPr>
              <a:t>within one (1) week</a:t>
            </a:r>
            <a:r>
              <a:rPr lang="en-US" altLang="en-US" sz="2100" dirty="0">
                <a:latin typeface="Calibri" panose="020F0502020204030204" pitchFamily="34" charset="0"/>
              </a:rPr>
              <a:t> after travel to:</a:t>
            </a:r>
          </a:p>
          <a:p>
            <a:pPr marL="914400" lvl="1" indent="-457200">
              <a:spcBef>
                <a:spcPts val="900"/>
              </a:spcBef>
              <a:spcAft>
                <a:spcPts val="450"/>
              </a:spcAft>
              <a:buClrTx/>
              <a:buFont typeface="+mj-lt"/>
              <a:buAutoNum type="arabicPeriod"/>
            </a:pPr>
            <a:r>
              <a:rPr lang="en-US" altLang="en-US" sz="1900" dirty="0">
                <a:solidFill>
                  <a:schemeClr val="accent2"/>
                </a:solidFill>
                <a:latin typeface="Calibri" panose="020F0502020204030204" pitchFamily="34" charset="0"/>
              </a:rPr>
              <a:t>GPSC Post-Travel Documents Form (</a:t>
            </a:r>
            <a:r>
              <a:rPr lang="en-US" altLang="en-US" sz="1900" dirty="0">
                <a:solidFill>
                  <a:schemeClr val="accent2"/>
                </a:solidFill>
                <a:latin typeface="Calibri" panose="020F0502020204030204" pitchFamily="34" charset="0"/>
                <a:hlinkClick r:id="rId2"/>
              </a:rPr>
              <a:t>website</a:t>
            </a:r>
            <a:r>
              <a:rPr lang="en-US" altLang="en-US" sz="1900" dirty="0">
                <a:solidFill>
                  <a:schemeClr val="accent2"/>
                </a:solidFill>
                <a:latin typeface="Calibri" panose="020F0502020204030204" pitchFamily="34" charset="0"/>
              </a:rPr>
              <a:t>)</a:t>
            </a:r>
          </a:p>
          <a:p>
            <a:pPr marL="1485900" lvl="2" indent="-342900">
              <a:spcBef>
                <a:spcPts val="900"/>
              </a:spcBef>
              <a:spcAft>
                <a:spcPts val="450"/>
              </a:spcAft>
              <a:buClrTx/>
              <a:buFont typeface="Wingdings" panose="05000000000000000000" pitchFamily="2" charset="2"/>
              <a:buChar char="Ø"/>
            </a:pPr>
            <a:r>
              <a:rPr lang="en-US" altLang="en-US" sz="1700" dirty="0">
                <a:solidFill>
                  <a:schemeClr val="accent2"/>
                </a:solidFill>
                <a:latin typeface="Calibri" panose="020F0502020204030204" pitchFamily="34" charset="0"/>
                <a:hlinkClick r:id="rId2"/>
              </a:rPr>
              <a:t>https://webforms.fiu.edu/view.php?id=243935</a:t>
            </a:r>
            <a:r>
              <a:rPr lang="en-US" altLang="en-US" sz="1700" dirty="0">
                <a:solidFill>
                  <a:schemeClr val="accent2"/>
                </a:solidFill>
                <a:latin typeface="Calibri" panose="020F0502020204030204" pitchFamily="34" charset="0"/>
              </a:rPr>
              <a:t> </a:t>
            </a:r>
          </a:p>
          <a:p>
            <a:pPr marL="914400" lvl="1" indent="-457200">
              <a:spcBef>
                <a:spcPts val="900"/>
              </a:spcBef>
              <a:spcAft>
                <a:spcPts val="450"/>
              </a:spcAft>
              <a:buClrTx/>
              <a:buFont typeface="+mj-lt"/>
              <a:buAutoNum type="arabicPeriod"/>
            </a:pPr>
            <a:r>
              <a:rPr lang="en-US" altLang="en-US" sz="1900" dirty="0">
                <a:solidFill>
                  <a:schemeClr val="accent2"/>
                </a:solidFill>
                <a:latin typeface="Calibri" panose="020F0502020204030204" pitchFamily="34" charset="0"/>
              </a:rPr>
              <a:t>Your department’s travel liaison</a:t>
            </a:r>
            <a:endParaRPr lang="en-US" altLang="en-US" sz="1700" dirty="0">
              <a:latin typeface="Calibri" panose="020F0502020204030204" pitchFamily="34" charset="0"/>
            </a:endParaRPr>
          </a:p>
          <a:p>
            <a:pPr>
              <a:spcBef>
                <a:spcPts val="900"/>
              </a:spcBef>
              <a:spcAft>
                <a:spcPts val="450"/>
              </a:spcAft>
              <a:buClrTx/>
              <a:buNone/>
            </a:pPr>
            <a:r>
              <a:rPr lang="en-US" altLang="en-US" sz="2100" dirty="0">
                <a:latin typeface="Calibri" panose="020F0502020204030204" pitchFamily="34" charset="0"/>
              </a:rPr>
              <a:t>Once you completed both of the above steps, follow up with your travel liaison regarding your reimbursement details and dates.  </a:t>
            </a:r>
          </a:p>
          <a:p>
            <a:pPr>
              <a:spcBef>
                <a:spcPts val="900"/>
              </a:spcBef>
              <a:spcAft>
                <a:spcPts val="450"/>
              </a:spcAft>
              <a:buClrTx/>
              <a:buNone/>
            </a:pPr>
            <a:r>
              <a:rPr lang="en-US" altLang="en-US" sz="1600" i="1" dirty="0">
                <a:latin typeface="Calibri Light" panose="020F0302020204030204" pitchFamily="34" charset="0"/>
              </a:rPr>
              <a:t>It is your responsibility to ensure you receive reimbursement within the current funding year (June 1st – May 31st).  If you are not reimbursed before the end of the funding year, it may result in loss of funding or it may affect your GPSC funding eligibility for the next funding year. </a:t>
            </a:r>
          </a:p>
          <a:p>
            <a:pPr>
              <a:spcBef>
                <a:spcPts val="900"/>
              </a:spcBef>
              <a:spcAft>
                <a:spcPts val="450"/>
              </a:spcAft>
              <a:buClrTx/>
              <a:buNone/>
            </a:pPr>
            <a:r>
              <a:rPr lang="en-US" altLang="en-US" sz="1600" i="1" dirty="0">
                <a:solidFill>
                  <a:srgbClr val="FF0000"/>
                </a:solidFill>
                <a:latin typeface="Calibri Light" panose="020F0302020204030204" pitchFamily="34" charset="0"/>
              </a:rPr>
              <a:t>*We must receive post-travel documents within one (1) week in order to close out expense reports. If you are not reimbursed within 30 days of travel you will lose funding.</a:t>
            </a:r>
          </a:p>
        </p:txBody>
      </p:sp>
    </p:spTree>
    <p:extLst>
      <p:ext uri="{BB962C8B-B14F-4D97-AF65-F5344CB8AC3E}">
        <p14:creationId xmlns:p14="http://schemas.microsoft.com/office/powerpoint/2010/main" val="8655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randombar(horizontal)">
                                      <p:cBhvr>
                                        <p:cTn id="7" dur="5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6630">
                                            <p:txEl>
                                              <p:pRg st="0" end="0"/>
                                            </p:txEl>
                                          </p:spTgt>
                                        </p:tgtEl>
                                        <p:attrNameLst>
                                          <p:attrName>style.visibility</p:attrName>
                                        </p:attrNameLst>
                                      </p:cBhvr>
                                      <p:to>
                                        <p:strVal val="visible"/>
                                      </p:to>
                                    </p:set>
                                    <p:anim calcmode="lin" valueType="num">
                                      <p:cBhvr additive="base">
                                        <p:cTn id="12" dur="500" fill="hold"/>
                                        <p:tgtEl>
                                          <p:spTgt spid="26630">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66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6630">
                                            <p:txEl>
                                              <p:pRg st="1" end="1"/>
                                            </p:txEl>
                                          </p:spTgt>
                                        </p:tgtEl>
                                        <p:attrNameLst>
                                          <p:attrName>style.visibility</p:attrName>
                                        </p:attrNameLst>
                                      </p:cBhvr>
                                      <p:to>
                                        <p:strVal val="visible"/>
                                      </p:to>
                                    </p:set>
                                    <p:anim calcmode="lin" valueType="num">
                                      <p:cBhvr additive="base">
                                        <p:cTn id="18" dur="500" fill="hold"/>
                                        <p:tgtEl>
                                          <p:spTgt spid="26630">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6630">
                                            <p:txEl>
                                              <p:pRg st="1" end="1"/>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26630">
                                            <p:txEl>
                                              <p:pRg st="2" end="2"/>
                                            </p:txEl>
                                          </p:spTgt>
                                        </p:tgtEl>
                                        <p:attrNameLst>
                                          <p:attrName>style.visibility</p:attrName>
                                        </p:attrNameLst>
                                      </p:cBhvr>
                                      <p:to>
                                        <p:strVal val="visible"/>
                                      </p:to>
                                    </p:set>
                                    <p:anim calcmode="lin" valueType="num">
                                      <p:cBhvr additive="base">
                                        <p:cTn id="22" dur="500" fill="hold"/>
                                        <p:tgtEl>
                                          <p:spTgt spid="2663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6630">
                                            <p:txEl>
                                              <p:pRg st="2" end="2"/>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6630">
                                            <p:txEl>
                                              <p:pRg st="3" end="3"/>
                                            </p:txEl>
                                          </p:spTgt>
                                        </p:tgtEl>
                                        <p:attrNameLst>
                                          <p:attrName>style.visibility</p:attrName>
                                        </p:attrNameLst>
                                      </p:cBhvr>
                                      <p:to>
                                        <p:strVal val="visible"/>
                                      </p:to>
                                    </p:set>
                                    <p:anim calcmode="lin" valueType="num">
                                      <p:cBhvr additive="base">
                                        <p:cTn id="26" dur="500" fill="hold"/>
                                        <p:tgtEl>
                                          <p:spTgt spid="26630">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2663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26630">
                                            <p:txEl>
                                              <p:pRg st="4" end="4"/>
                                            </p:txEl>
                                          </p:spTgt>
                                        </p:tgtEl>
                                        <p:attrNameLst>
                                          <p:attrName>style.visibility</p:attrName>
                                        </p:attrNameLst>
                                      </p:cBhvr>
                                      <p:to>
                                        <p:strVal val="visible"/>
                                      </p:to>
                                    </p:set>
                                    <p:anim calcmode="lin" valueType="num">
                                      <p:cBhvr additive="base">
                                        <p:cTn id="32" dur="500" fill="hold"/>
                                        <p:tgtEl>
                                          <p:spTgt spid="26630">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2663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26630">
                                            <p:txEl>
                                              <p:pRg st="5" end="5"/>
                                            </p:txEl>
                                          </p:spTgt>
                                        </p:tgtEl>
                                        <p:attrNameLst>
                                          <p:attrName>style.visibility</p:attrName>
                                        </p:attrNameLst>
                                      </p:cBhvr>
                                      <p:to>
                                        <p:strVal val="visible"/>
                                      </p:to>
                                    </p:set>
                                    <p:anim calcmode="lin" valueType="num">
                                      <p:cBhvr additive="base">
                                        <p:cTn id="38" dur="500" fill="hold"/>
                                        <p:tgtEl>
                                          <p:spTgt spid="26630">
                                            <p:txEl>
                                              <p:pRg st="5" end="5"/>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2663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26630">
                                            <p:txEl>
                                              <p:pRg st="6" end="6"/>
                                            </p:txEl>
                                          </p:spTgt>
                                        </p:tgtEl>
                                        <p:attrNameLst>
                                          <p:attrName>style.visibility</p:attrName>
                                        </p:attrNameLst>
                                      </p:cBhvr>
                                      <p:to>
                                        <p:strVal val="visible"/>
                                      </p:to>
                                    </p:set>
                                    <p:anim calcmode="lin" valueType="num">
                                      <p:cBhvr additive="base">
                                        <p:cTn id="44" dur="500" fill="hold"/>
                                        <p:tgtEl>
                                          <p:spTgt spid="26630">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26630">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3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622" y="958454"/>
            <a:ext cx="9144000" cy="892969"/>
          </a:xfrm>
        </p:spPr>
        <p:txBody>
          <a:bodyPr/>
          <a:lstStyle/>
          <a:p>
            <a:r>
              <a:rPr lang="en-US" altLang="en-US" dirty="0"/>
              <a:t>After</a:t>
            </a:r>
            <a:r>
              <a:rPr lang="en-US" dirty="0"/>
              <a:t> you Travel …</a:t>
            </a:r>
            <a:endParaRPr lang="en-US" altLang="en-US" b="1" dirty="0">
              <a:solidFill>
                <a:schemeClr val="bg1"/>
              </a:solidFill>
              <a:latin typeface="Numans" pitchFamily="2" charset="0"/>
            </a:endParaRPr>
          </a:p>
        </p:txBody>
      </p:sp>
      <p:sp>
        <p:nvSpPr>
          <p:cNvPr id="9" name="Rectangle 8"/>
          <p:cNvSpPr/>
          <p:nvPr/>
        </p:nvSpPr>
        <p:spPr>
          <a:xfrm>
            <a:off x="1518048" y="2524125"/>
            <a:ext cx="6908006" cy="415498"/>
          </a:xfrm>
          <a:prstGeom prst="rect">
            <a:avLst/>
          </a:prstGeom>
        </p:spPr>
        <p:txBody>
          <a:bodyPr>
            <a:spAutoFit/>
          </a:bodyPr>
          <a:lstStyle/>
          <a:p>
            <a:pPr>
              <a:defRPr/>
            </a:pPr>
            <a:endParaRPr lang="en-US" sz="2100" dirty="0">
              <a:solidFill>
                <a:schemeClr val="bg1"/>
              </a:solidFill>
              <a:latin typeface="+mj-lt"/>
            </a:endParaRPr>
          </a:p>
        </p:txBody>
      </p:sp>
      <p:sp>
        <p:nvSpPr>
          <p:cNvPr id="11" name="Rectangle 10"/>
          <p:cNvSpPr/>
          <p:nvPr/>
        </p:nvSpPr>
        <p:spPr>
          <a:xfrm>
            <a:off x="1310879" y="4862513"/>
            <a:ext cx="7322344" cy="369332"/>
          </a:xfrm>
          <a:prstGeom prst="rect">
            <a:avLst/>
          </a:prstGeom>
        </p:spPr>
        <p:txBody>
          <a:bodyPr>
            <a:spAutoFit/>
          </a:bodyPr>
          <a:lstStyle/>
          <a:p>
            <a:pPr>
              <a:spcBef>
                <a:spcPts val="900"/>
              </a:spcBef>
              <a:defRPr/>
            </a:pPr>
            <a:endParaRPr lang="en-US" i="1" dirty="0">
              <a:solidFill>
                <a:schemeClr val="bg1"/>
              </a:solidFill>
              <a:latin typeface="+mj-lt"/>
            </a:endParaRPr>
          </a:p>
        </p:txBody>
      </p:sp>
      <p:sp>
        <p:nvSpPr>
          <p:cNvPr id="7" name="Rectangle 11"/>
          <p:cNvSpPr>
            <a:spLocks noChangeArrowheads="1"/>
          </p:cNvSpPr>
          <p:nvPr/>
        </p:nvSpPr>
        <p:spPr bwMode="auto">
          <a:xfrm>
            <a:off x="1" y="1889522"/>
            <a:ext cx="9144000" cy="404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971550" indent="-5143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marL="0" indent="0" eaLnBrk="1" hangingPunct="1">
              <a:lnSpc>
                <a:spcPct val="107000"/>
              </a:lnSpc>
              <a:spcBef>
                <a:spcPct val="0"/>
              </a:spcBef>
              <a:buNone/>
            </a:pPr>
            <a:r>
              <a:rPr lang="en-US" altLang="en-US" dirty="0"/>
              <a:t>All applicants must …</a:t>
            </a:r>
          </a:p>
          <a:p>
            <a:pPr marL="0" indent="0" eaLnBrk="1" hangingPunct="1">
              <a:lnSpc>
                <a:spcPct val="107000"/>
              </a:lnSpc>
              <a:spcBef>
                <a:spcPct val="0"/>
              </a:spcBef>
              <a:buNone/>
            </a:pPr>
            <a:r>
              <a:rPr lang="en-US" altLang="en-US" dirty="0"/>
              <a:t>Submit to the GPSC Post-travel Documents Form (</a:t>
            </a:r>
            <a:r>
              <a:rPr lang="en-US" altLang="en-US" dirty="0">
                <a:hlinkClick r:id="rId2"/>
              </a:rPr>
              <a:t>website</a:t>
            </a:r>
            <a:r>
              <a:rPr lang="en-US" altLang="en-US" dirty="0"/>
              <a:t>)*:</a:t>
            </a:r>
          </a:p>
          <a:p>
            <a:pPr>
              <a:lnSpc>
                <a:spcPct val="107000"/>
              </a:lnSpc>
              <a:spcBef>
                <a:spcPct val="0"/>
              </a:spcBef>
              <a:buFont typeface="Calibri Light" panose="020F0302020204030204" pitchFamily="34" charset="0"/>
              <a:buAutoNum type="arabicPeriod"/>
            </a:pPr>
            <a:r>
              <a:rPr lang="en-US" altLang="en-US" sz="2400" dirty="0">
                <a:solidFill>
                  <a:schemeClr val="accent1"/>
                </a:solidFill>
              </a:rPr>
              <a:t>Photocopies of receipts </a:t>
            </a:r>
            <a:r>
              <a:rPr lang="en-US" altLang="en-US" sz="2400" dirty="0"/>
              <a:t>of payment for your transportation/registration.</a:t>
            </a:r>
          </a:p>
          <a:p>
            <a:pPr marL="0" indent="0">
              <a:lnSpc>
                <a:spcPct val="107000"/>
              </a:lnSpc>
              <a:spcBef>
                <a:spcPct val="0"/>
              </a:spcBef>
              <a:buNone/>
            </a:pPr>
            <a:r>
              <a:rPr lang="en-US" altLang="en-US" dirty="0"/>
              <a:t>Submit to your department’s travel liaison:</a:t>
            </a:r>
          </a:p>
          <a:p>
            <a:pPr>
              <a:lnSpc>
                <a:spcPct val="107000"/>
              </a:lnSpc>
              <a:spcBef>
                <a:spcPct val="0"/>
              </a:spcBef>
              <a:buFont typeface="Calibri Light" panose="020F0302020204030204" pitchFamily="34" charset="0"/>
              <a:buAutoNum type="arabicPeriod"/>
            </a:pPr>
            <a:r>
              <a:rPr lang="en-US" altLang="en-US" sz="2400" dirty="0">
                <a:solidFill>
                  <a:schemeClr val="accent1"/>
                </a:solidFill>
              </a:rPr>
              <a:t>Original receipts </a:t>
            </a:r>
            <a:r>
              <a:rPr lang="en-US" altLang="en-US" sz="2400" dirty="0"/>
              <a:t>of payment for your transportation/registration/lodging.</a:t>
            </a:r>
          </a:p>
          <a:p>
            <a:pPr lvl="1" eaLnBrk="1" hangingPunct="1">
              <a:lnSpc>
                <a:spcPct val="107000"/>
              </a:lnSpc>
              <a:spcBef>
                <a:spcPct val="0"/>
              </a:spcBef>
            </a:pPr>
            <a:r>
              <a:rPr lang="en-US" altLang="en-US" sz="2000" dirty="0">
                <a:solidFill>
                  <a:schemeClr val="accent2"/>
                </a:solidFill>
              </a:rPr>
              <a:t>If you requested gas mileage make sure to provide your departmental secretary the mileage calculation of the trip.  You can print this information on </a:t>
            </a:r>
            <a:r>
              <a:rPr lang="en-US" altLang="en-US" sz="2000" dirty="0">
                <a:solidFill>
                  <a:schemeClr val="bg1"/>
                </a:solidFill>
                <a:hlinkClick r:id="rId3"/>
              </a:rPr>
              <a:t>MapQuest</a:t>
            </a:r>
            <a:r>
              <a:rPr lang="en-US" altLang="en-US" sz="2000" dirty="0">
                <a:solidFill>
                  <a:schemeClr val="accent2"/>
                </a:solidFill>
              </a:rPr>
              <a:t>.</a:t>
            </a:r>
            <a:r>
              <a:rPr lang="en-US" altLang="en-US" sz="2000" dirty="0"/>
              <a:t> </a:t>
            </a:r>
          </a:p>
        </p:txBody>
      </p:sp>
      <p:sp>
        <p:nvSpPr>
          <p:cNvPr id="2" name="TextBox 1"/>
          <p:cNvSpPr txBox="1"/>
          <p:nvPr/>
        </p:nvSpPr>
        <p:spPr>
          <a:xfrm>
            <a:off x="1066800" y="6096000"/>
            <a:ext cx="6705600" cy="369332"/>
          </a:xfrm>
          <a:prstGeom prst="rect">
            <a:avLst/>
          </a:prstGeom>
          <a:noFill/>
        </p:spPr>
        <p:txBody>
          <a:bodyPr wrap="square" rtlCol="0">
            <a:spAutoFit/>
          </a:bodyPr>
          <a:lstStyle/>
          <a:p>
            <a:r>
              <a:rPr lang="en-US" dirty="0"/>
              <a:t>*we no longer submit any documents in paper form</a:t>
            </a:r>
          </a:p>
        </p:txBody>
      </p:sp>
    </p:spTree>
    <p:extLst>
      <p:ext uri="{BB962C8B-B14F-4D97-AF65-F5344CB8AC3E}">
        <p14:creationId xmlns:p14="http://schemas.microsoft.com/office/powerpoint/2010/main" val="396176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arn(inVertical)">
                                      <p:cBhvr>
                                        <p:cTn id="27" dur="500"/>
                                        <p:tgtEl>
                                          <p:spTgt spid="7">
                                            <p:txEl>
                                              <p:pRg st="4" end="4"/>
                                            </p:txEl>
                                          </p:spTgt>
                                        </p:tgtEl>
                                      </p:cBhvr>
                                    </p:animEffect>
                                  </p:childTnLst>
                                </p:cTn>
                              </p:par>
                            </p:childTnLst>
                          </p:cTn>
                        </p:par>
                        <p:par>
                          <p:cTn id="28" fill="hold">
                            <p:stCondLst>
                              <p:cond delay="500"/>
                            </p:stCondLst>
                            <p:childTnLst>
                              <p:par>
                                <p:cTn id="29" presetID="16" presetClass="entr" presetSubtype="21"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barn(inVertical)">
                                      <p:cBhvr>
                                        <p:cTn id="31"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622" y="958454"/>
            <a:ext cx="9144000" cy="892969"/>
          </a:xfrm>
        </p:spPr>
        <p:txBody>
          <a:bodyPr/>
          <a:lstStyle/>
          <a:p>
            <a:r>
              <a:rPr lang="en-US" altLang="en-US" dirty="0"/>
              <a:t>After</a:t>
            </a:r>
            <a:r>
              <a:rPr lang="en-US" dirty="0"/>
              <a:t> you Travel …</a:t>
            </a:r>
            <a:endParaRPr lang="en-US" altLang="en-US" b="1" dirty="0">
              <a:solidFill>
                <a:schemeClr val="bg1"/>
              </a:solidFill>
              <a:latin typeface="Numans" pitchFamily="2" charset="0"/>
            </a:endParaRPr>
          </a:p>
        </p:txBody>
      </p:sp>
      <p:sp>
        <p:nvSpPr>
          <p:cNvPr id="9" name="Rectangle 8"/>
          <p:cNvSpPr/>
          <p:nvPr/>
        </p:nvSpPr>
        <p:spPr>
          <a:xfrm>
            <a:off x="1518048" y="2524125"/>
            <a:ext cx="6908006" cy="415498"/>
          </a:xfrm>
          <a:prstGeom prst="rect">
            <a:avLst/>
          </a:prstGeom>
        </p:spPr>
        <p:txBody>
          <a:bodyPr>
            <a:spAutoFit/>
          </a:bodyPr>
          <a:lstStyle/>
          <a:p>
            <a:pPr>
              <a:defRPr/>
            </a:pPr>
            <a:endParaRPr lang="en-US" sz="2100" dirty="0">
              <a:solidFill>
                <a:schemeClr val="bg1"/>
              </a:solidFill>
              <a:latin typeface="+mj-lt"/>
            </a:endParaRPr>
          </a:p>
        </p:txBody>
      </p:sp>
      <p:sp>
        <p:nvSpPr>
          <p:cNvPr id="11" name="Rectangle 10"/>
          <p:cNvSpPr/>
          <p:nvPr/>
        </p:nvSpPr>
        <p:spPr>
          <a:xfrm>
            <a:off x="1310879" y="4862513"/>
            <a:ext cx="7322344" cy="369332"/>
          </a:xfrm>
          <a:prstGeom prst="rect">
            <a:avLst/>
          </a:prstGeom>
        </p:spPr>
        <p:txBody>
          <a:bodyPr>
            <a:spAutoFit/>
          </a:bodyPr>
          <a:lstStyle/>
          <a:p>
            <a:pPr>
              <a:spcBef>
                <a:spcPts val="900"/>
              </a:spcBef>
              <a:defRPr/>
            </a:pPr>
            <a:endParaRPr lang="en-US" i="1" dirty="0">
              <a:solidFill>
                <a:schemeClr val="bg1"/>
              </a:solidFill>
              <a:latin typeface="+mj-lt"/>
            </a:endParaRPr>
          </a:p>
        </p:txBody>
      </p:sp>
      <p:sp>
        <p:nvSpPr>
          <p:cNvPr id="6" name="Rectangle 11"/>
          <p:cNvSpPr>
            <a:spLocks noChangeArrowheads="1"/>
          </p:cNvSpPr>
          <p:nvPr/>
        </p:nvSpPr>
        <p:spPr bwMode="auto">
          <a:xfrm>
            <a:off x="30525" y="2149237"/>
            <a:ext cx="9149952" cy="364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ea typeface="MS PGothic" pitchFamily="34" charset="-128"/>
              </a:defRPr>
            </a:lvl1pPr>
            <a:lvl2pPr marL="914400" indent="-457200">
              <a:lnSpc>
                <a:spcPct val="90000"/>
              </a:lnSpc>
              <a:spcBef>
                <a:spcPts val="500"/>
              </a:spcBef>
              <a:buFont typeface="Arial" charset="0"/>
              <a:buChar char="•"/>
              <a:defRPr sz="2400">
                <a:solidFill>
                  <a:schemeClr val="tx1"/>
                </a:solidFill>
                <a:latin typeface="Calibri" pitchFamily="34" charset="0"/>
                <a:ea typeface="MS PGothic" pitchFamily="34" charset="-128"/>
              </a:defRPr>
            </a:lvl2pPr>
            <a:lvl3pPr marL="1143000" indent="-228600">
              <a:lnSpc>
                <a:spcPct val="90000"/>
              </a:lnSpc>
              <a:spcBef>
                <a:spcPts val="500"/>
              </a:spcBef>
              <a:buFont typeface="Arial" charset="0"/>
              <a:buChar char="•"/>
              <a:defRPr sz="2000">
                <a:solidFill>
                  <a:schemeClr val="tx1"/>
                </a:solidFill>
                <a:latin typeface="Calibri" pitchFamily="34" charset="0"/>
                <a:ea typeface="MS PGothic" pitchFamily="34" charset="-128"/>
              </a:defRPr>
            </a:lvl3pPr>
            <a:lvl4pPr marL="1600200" indent="-228600">
              <a:lnSpc>
                <a:spcPct val="90000"/>
              </a:lnSpc>
              <a:spcBef>
                <a:spcPts val="500"/>
              </a:spcBef>
              <a:buFont typeface="Arial" charset="0"/>
              <a:buChar char="•"/>
              <a:defRPr>
                <a:solidFill>
                  <a:schemeClr val="tx1"/>
                </a:solidFill>
                <a:latin typeface="Calibri" pitchFamily="34" charset="0"/>
                <a:ea typeface="MS PGothic" pitchFamily="34" charset="-128"/>
              </a:defRPr>
            </a:lvl4pPr>
            <a:lvl5pPr marL="2057400" indent="-228600">
              <a:lnSpc>
                <a:spcPct val="90000"/>
              </a:lnSpc>
              <a:spcBef>
                <a:spcPts val="500"/>
              </a:spcBef>
              <a:buFont typeface="Arial" charset="0"/>
              <a:buChar char="•"/>
              <a:defRPr>
                <a:solidFill>
                  <a:schemeClr val="tx1"/>
                </a:solidFill>
                <a:latin typeface="Calibri" pitchFamily="34" charset="0"/>
                <a:ea typeface="MS PGothic" pitchFamily="34"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9pPr>
          </a:lstStyle>
          <a:p>
            <a:pPr eaLnBrk="1" hangingPunct="1">
              <a:lnSpc>
                <a:spcPct val="107000"/>
              </a:lnSpc>
              <a:spcBef>
                <a:spcPct val="0"/>
              </a:spcBef>
              <a:buSzPct val="80000"/>
              <a:buFont typeface="Arial" charset="0"/>
              <a:buNone/>
              <a:defRPr/>
            </a:pPr>
            <a:r>
              <a:rPr lang="en-US" altLang="en-US" dirty="0">
                <a:solidFill>
                  <a:schemeClr val="accent2"/>
                </a:solidFill>
              </a:rPr>
              <a:t>Conference</a:t>
            </a:r>
            <a:r>
              <a:rPr lang="en-US" altLang="en-US" dirty="0"/>
              <a:t> applicants must also…</a:t>
            </a:r>
          </a:p>
          <a:p>
            <a:pPr>
              <a:lnSpc>
                <a:spcPct val="107000"/>
              </a:lnSpc>
              <a:spcBef>
                <a:spcPct val="0"/>
              </a:spcBef>
              <a:buSzPct val="80000"/>
              <a:buNone/>
              <a:defRPr/>
            </a:pPr>
            <a:r>
              <a:rPr lang="en-US" altLang="en-US" sz="2600" dirty="0"/>
              <a:t>Submit to the GPSC </a:t>
            </a:r>
            <a:r>
              <a:rPr lang="fr-FR" altLang="en-US" sz="2600" dirty="0"/>
              <a:t>GPSC Post-</a:t>
            </a:r>
            <a:r>
              <a:rPr lang="fr-FR" altLang="en-US" sz="2600" dirty="0" err="1"/>
              <a:t>travel</a:t>
            </a:r>
            <a:r>
              <a:rPr lang="fr-FR" altLang="en-US" sz="2600" dirty="0"/>
              <a:t> Documents </a:t>
            </a:r>
            <a:r>
              <a:rPr lang="fr-FR" altLang="en-US" sz="2600" dirty="0" err="1"/>
              <a:t>Form</a:t>
            </a:r>
            <a:r>
              <a:rPr lang="fr-FR" altLang="en-US" sz="2600" dirty="0"/>
              <a:t> (</a:t>
            </a:r>
            <a:r>
              <a:rPr lang="fr-FR" altLang="en-US" sz="2600" dirty="0" err="1">
                <a:hlinkClick r:id="rId2"/>
              </a:rPr>
              <a:t>website</a:t>
            </a:r>
            <a:r>
              <a:rPr lang="fr-FR" altLang="en-US" sz="2600" dirty="0"/>
              <a:t>)*:</a:t>
            </a:r>
            <a:endParaRPr lang="en-US" altLang="en-US" sz="2600" dirty="0"/>
          </a:p>
          <a:p>
            <a:pPr marL="512064" indent="-512064">
              <a:lnSpc>
                <a:spcPct val="107000"/>
              </a:lnSpc>
              <a:spcBef>
                <a:spcPct val="0"/>
              </a:spcBef>
              <a:buFont typeface="Calibri Light" pitchFamily="34" charset="0"/>
              <a:buAutoNum type="arabicPeriod"/>
              <a:defRPr/>
            </a:pPr>
            <a:r>
              <a:rPr lang="en-US" altLang="en-US" sz="2400" dirty="0">
                <a:solidFill>
                  <a:schemeClr val="accent1"/>
                </a:solidFill>
              </a:rPr>
              <a:t>Photocopy of the abstract of the paper </a:t>
            </a:r>
            <a:r>
              <a:rPr lang="en-US" altLang="en-US" sz="2400" dirty="0"/>
              <a:t>presented at the conference.</a:t>
            </a:r>
          </a:p>
          <a:p>
            <a:pPr marL="512064" indent="-512064">
              <a:lnSpc>
                <a:spcPct val="107000"/>
              </a:lnSpc>
              <a:spcBef>
                <a:spcPct val="0"/>
              </a:spcBef>
              <a:buFont typeface="Calibri Light" pitchFamily="34" charset="0"/>
              <a:buAutoNum type="arabicPeriod"/>
              <a:defRPr/>
            </a:pPr>
            <a:r>
              <a:rPr lang="en-US" altLang="en-US" sz="2400" dirty="0">
                <a:solidFill>
                  <a:schemeClr val="accent1"/>
                </a:solidFill>
              </a:rPr>
              <a:t>Photocopy of the program</a:t>
            </a:r>
            <a:r>
              <a:rPr lang="en-US" altLang="en-US" sz="2400" dirty="0"/>
              <a:t>.</a:t>
            </a:r>
          </a:p>
          <a:p>
            <a:pPr marL="969264" lvl="1" indent="-512064">
              <a:lnSpc>
                <a:spcPct val="107000"/>
              </a:lnSpc>
              <a:spcBef>
                <a:spcPct val="0"/>
              </a:spcBef>
              <a:defRPr/>
            </a:pPr>
            <a:r>
              <a:rPr lang="en-US" altLang="en-US" sz="2000" i="1" dirty="0">
                <a:solidFill>
                  <a:schemeClr val="accent2"/>
                </a:solidFill>
              </a:rPr>
              <a:t>A photocopy of the front page and the page containing your name, day, and  title will suffice</a:t>
            </a:r>
            <a:endParaRPr lang="en-US" altLang="en-US" sz="2400" dirty="0"/>
          </a:p>
          <a:p>
            <a:pPr eaLnBrk="1" hangingPunct="1">
              <a:lnSpc>
                <a:spcPct val="107000"/>
              </a:lnSpc>
              <a:spcBef>
                <a:spcPct val="0"/>
              </a:spcBef>
              <a:buNone/>
              <a:defRPr/>
            </a:pPr>
            <a:r>
              <a:rPr lang="en-US" altLang="en-US" sz="2600" dirty="0"/>
              <a:t>Submit to your department’s travel liaison:</a:t>
            </a:r>
          </a:p>
          <a:p>
            <a:pPr marL="512064" indent="-512064" eaLnBrk="1" hangingPunct="1">
              <a:lnSpc>
                <a:spcPct val="107000"/>
              </a:lnSpc>
              <a:spcBef>
                <a:spcPct val="0"/>
              </a:spcBef>
              <a:buFont typeface="Calibri Light" pitchFamily="34" charset="0"/>
              <a:buAutoNum type="arabicPeriod"/>
              <a:defRPr/>
            </a:pPr>
            <a:r>
              <a:rPr lang="en-US" altLang="en-US" sz="2400" dirty="0">
                <a:solidFill>
                  <a:schemeClr val="accent1"/>
                </a:solidFill>
              </a:rPr>
              <a:t>Photocopy of the abstract of the paper </a:t>
            </a:r>
            <a:r>
              <a:rPr lang="en-US" altLang="en-US" sz="2400" dirty="0"/>
              <a:t>presented at the conference.</a:t>
            </a:r>
          </a:p>
          <a:p>
            <a:pPr marL="512064" indent="-512064" eaLnBrk="1" hangingPunct="1">
              <a:lnSpc>
                <a:spcPct val="107000"/>
              </a:lnSpc>
              <a:spcBef>
                <a:spcPct val="0"/>
              </a:spcBef>
              <a:buFont typeface="Calibri Light" pitchFamily="34" charset="0"/>
              <a:buAutoNum type="arabicPeriod"/>
              <a:defRPr/>
            </a:pPr>
            <a:r>
              <a:rPr lang="en-US" altLang="en-US" sz="2400" dirty="0">
                <a:solidFill>
                  <a:schemeClr val="accent1"/>
                </a:solidFill>
              </a:rPr>
              <a:t>Photocopy of the program</a:t>
            </a:r>
            <a:r>
              <a:rPr lang="en-US" altLang="en-US" sz="2400" dirty="0"/>
              <a:t>.</a:t>
            </a:r>
          </a:p>
        </p:txBody>
      </p:sp>
      <p:sp>
        <p:nvSpPr>
          <p:cNvPr id="7" name="TextBox 6"/>
          <p:cNvSpPr txBox="1"/>
          <p:nvPr/>
        </p:nvSpPr>
        <p:spPr>
          <a:xfrm>
            <a:off x="1066800" y="6096000"/>
            <a:ext cx="6705600" cy="369332"/>
          </a:xfrm>
          <a:prstGeom prst="rect">
            <a:avLst/>
          </a:prstGeom>
          <a:noFill/>
        </p:spPr>
        <p:txBody>
          <a:bodyPr wrap="square" rtlCol="0">
            <a:spAutoFit/>
          </a:bodyPr>
          <a:lstStyle/>
          <a:p>
            <a:r>
              <a:rPr lang="en-US" dirty="0"/>
              <a:t>*we no longer submit any documents in paper form</a:t>
            </a:r>
          </a:p>
        </p:txBody>
      </p:sp>
    </p:spTree>
    <p:extLst>
      <p:ext uri="{BB962C8B-B14F-4D97-AF65-F5344CB8AC3E}">
        <p14:creationId xmlns:p14="http://schemas.microsoft.com/office/powerpoint/2010/main" val="235653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par>
                          <p:cTn id="23" fill="hold">
                            <p:stCondLst>
                              <p:cond delay="500"/>
                            </p:stCondLst>
                            <p:childTnLst>
                              <p:par>
                                <p:cTn id="24" presetID="16" presetClass="entr" presetSubtype="21" fill="hold" grpId="0" nodeType="after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Effect transition="in" filter="barn(inVertical)">
                                      <p:cBhvr>
                                        <p:cTn id="26" dur="500"/>
                                        <p:tgtEl>
                                          <p:spTgt spid="6">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barn(inVertical)">
                                      <p:cBhvr>
                                        <p:cTn id="31" dur="500"/>
                                        <p:tgtEl>
                                          <p:spTgt spid="6">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6">
                                            <p:txEl>
                                              <p:pRg st="6" end="6"/>
                                            </p:txEl>
                                          </p:spTgt>
                                        </p:tgtEl>
                                        <p:attrNameLst>
                                          <p:attrName>style.visibility</p:attrName>
                                        </p:attrNameLst>
                                      </p:cBhvr>
                                      <p:to>
                                        <p:strVal val="visible"/>
                                      </p:to>
                                    </p:set>
                                    <p:animEffect transition="in" filter="barn(inVertical)">
                                      <p:cBhvr>
                                        <p:cTn id="36" dur="500"/>
                                        <p:tgtEl>
                                          <p:spTgt spid="6">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animEffect transition="in" filter="barn(inVertical)">
                                      <p:cBhvr>
                                        <p:cTn id="41"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622" y="958454"/>
            <a:ext cx="9144000" cy="892969"/>
          </a:xfrm>
        </p:spPr>
        <p:txBody>
          <a:bodyPr/>
          <a:lstStyle/>
          <a:p>
            <a:r>
              <a:rPr lang="en-US" altLang="en-US" dirty="0"/>
              <a:t>After</a:t>
            </a:r>
            <a:r>
              <a:rPr lang="en-US" dirty="0"/>
              <a:t> you Travel …</a:t>
            </a:r>
            <a:endParaRPr lang="en-US" altLang="en-US" b="1" dirty="0">
              <a:solidFill>
                <a:schemeClr val="bg1"/>
              </a:solidFill>
              <a:latin typeface="Numans" pitchFamily="2" charset="0"/>
            </a:endParaRPr>
          </a:p>
        </p:txBody>
      </p:sp>
      <p:sp>
        <p:nvSpPr>
          <p:cNvPr id="9" name="Rectangle 8"/>
          <p:cNvSpPr/>
          <p:nvPr/>
        </p:nvSpPr>
        <p:spPr>
          <a:xfrm>
            <a:off x="1518048" y="2524125"/>
            <a:ext cx="6908006" cy="415498"/>
          </a:xfrm>
          <a:prstGeom prst="rect">
            <a:avLst/>
          </a:prstGeom>
        </p:spPr>
        <p:txBody>
          <a:bodyPr>
            <a:spAutoFit/>
          </a:bodyPr>
          <a:lstStyle/>
          <a:p>
            <a:pPr>
              <a:defRPr/>
            </a:pPr>
            <a:endParaRPr lang="en-US" sz="2100" dirty="0">
              <a:solidFill>
                <a:schemeClr val="bg1"/>
              </a:solidFill>
              <a:latin typeface="+mj-lt"/>
            </a:endParaRPr>
          </a:p>
        </p:txBody>
      </p:sp>
      <p:sp>
        <p:nvSpPr>
          <p:cNvPr id="11" name="Rectangle 10"/>
          <p:cNvSpPr/>
          <p:nvPr/>
        </p:nvSpPr>
        <p:spPr>
          <a:xfrm>
            <a:off x="1310879" y="4862513"/>
            <a:ext cx="7322344" cy="369332"/>
          </a:xfrm>
          <a:prstGeom prst="rect">
            <a:avLst/>
          </a:prstGeom>
        </p:spPr>
        <p:txBody>
          <a:bodyPr>
            <a:spAutoFit/>
          </a:bodyPr>
          <a:lstStyle/>
          <a:p>
            <a:pPr>
              <a:spcBef>
                <a:spcPts val="900"/>
              </a:spcBef>
              <a:defRPr/>
            </a:pPr>
            <a:endParaRPr lang="en-US" i="1" dirty="0">
              <a:solidFill>
                <a:schemeClr val="bg1"/>
              </a:solidFill>
              <a:latin typeface="+mj-lt"/>
            </a:endParaRPr>
          </a:p>
        </p:txBody>
      </p:sp>
      <p:sp>
        <p:nvSpPr>
          <p:cNvPr id="6" name="Rectangle 11"/>
          <p:cNvSpPr>
            <a:spLocks noChangeArrowheads="1"/>
          </p:cNvSpPr>
          <p:nvPr/>
        </p:nvSpPr>
        <p:spPr bwMode="auto">
          <a:xfrm>
            <a:off x="26194" y="2362200"/>
            <a:ext cx="9140428" cy="3122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ea typeface="MS PGothic" pitchFamily="34" charset="-128"/>
              </a:defRPr>
            </a:lvl1pPr>
            <a:lvl2pPr marL="742950" indent="-285750">
              <a:lnSpc>
                <a:spcPct val="90000"/>
              </a:lnSpc>
              <a:spcBef>
                <a:spcPts val="500"/>
              </a:spcBef>
              <a:buFont typeface="Arial" charset="0"/>
              <a:buChar char="•"/>
              <a:defRPr sz="2400">
                <a:solidFill>
                  <a:schemeClr val="tx1"/>
                </a:solidFill>
                <a:latin typeface="Calibri" pitchFamily="34" charset="0"/>
                <a:ea typeface="MS PGothic" pitchFamily="34" charset="-128"/>
              </a:defRPr>
            </a:lvl2pPr>
            <a:lvl3pPr marL="1143000" indent="-228600">
              <a:lnSpc>
                <a:spcPct val="90000"/>
              </a:lnSpc>
              <a:spcBef>
                <a:spcPts val="500"/>
              </a:spcBef>
              <a:buFont typeface="Arial" charset="0"/>
              <a:buChar char="•"/>
              <a:defRPr sz="2000">
                <a:solidFill>
                  <a:schemeClr val="tx1"/>
                </a:solidFill>
                <a:latin typeface="Calibri" pitchFamily="34" charset="0"/>
                <a:ea typeface="MS PGothic" pitchFamily="34" charset="-128"/>
              </a:defRPr>
            </a:lvl3pPr>
            <a:lvl4pPr marL="1600200" indent="-228600">
              <a:lnSpc>
                <a:spcPct val="90000"/>
              </a:lnSpc>
              <a:spcBef>
                <a:spcPts val="500"/>
              </a:spcBef>
              <a:buFont typeface="Arial" charset="0"/>
              <a:buChar char="•"/>
              <a:defRPr>
                <a:solidFill>
                  <a:schemeClr val="tx1"/>
                </a:solidFill>
                <a:latin typeface="Calibri" pitchFamily="34" charset="0"/>
                <a:ea typeface="MS PGothic" pitchFamily="34" charset="-128"/>
              </a:defRPr>
            </a:lvl4pPr>
            <a:lvl5pPr marL="2057400" indent="-228600">
              <a:lnSpc>
                <a:spcPct val="90000"/>
              </a:lnSpc>
              <a:spcBef>
                <a:spcPts val="500"/>
              </a:spcBef>
              <a:buFont typeface="Arial" charset="0"/>
              <a:buChar char="•"/>
              <a:defRPr>
                <a:solidFill>
                  <a:schemeClr val="tx1"/>
                </a:solidFill>
                <a:latin typeface="Calibri" pitchFamily="34" charset="0"/>
                <a:ea typeface="MS PGothic" pitchFamily="34"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9pPr>
          </a:lstStyle>
          <a:p>
            <a:pPr eaLnBrk="1" hangingPunct="1">
              <a:lnSpc>
                <a:spcPct val="107000"/>
              </a:lnSpc>
              <a:spcBef>
                <a:spcPct val="0"/>
              </a:spcBef>
              <a:buClr>
                <a:schemeClr val="bg1"/>
              </a:buClr>
              <a:buSzPct val="80000"/>
              <a:buFont typeface="Arial" charset="0"/>
              <a:buNone/>
              <a:defRPr/>
            </a:pPr>
            <a:r>
              <a:rPr lang="en-US" altLang="en-US" dirty="0">
                <a:solidFill>
                  <a:schemeClr val="accent2"/>
                </a:solidFill>
              </a:rPr>
              <a:t>Research</a:t>
            </a:r>
            <a:r>
              <a:rPr lang="en-US" altLang="en-US" dirty="0"/>
              <a:t> applicants must also submit:</a:t>
            </a:r>
          </a:p>
          <a:p>
            <a:pPr marL="512064" indent="-512064">
              <a:lnSpc>
                <a:spcPct val="107000"/>
              </a:lnSpc>
              <a:spcBef>
                <a:spcPct val="0"/>
              </a:spcBef>
              <a:buFont typeface="+mj-lt"/>
              <a:buAutoNum type="arabicPeriod"/>
              <a:defRPr/>
            </a:pPr>
            <a:r>
              <a:rPr lang="en-US" altLang="en-US" sz="2400" dirty="0">
                <a:solidFill>
                  <a:schemeClr val="accent1"/>
                </a:solidFill>
              </a:rPr>
              <a:t>PowerPoint post-travel presentation</a:t>
            </a:r>
            <a:r>
              <a:rPr lang="en-US" altLang="en-US" sz="2400" dirty="0">
                <a:solidFill>
                  <a:schemeClr val="bg1"/>
                </a:solidFill>
              </a:rPr>
              <a:t> </a:t>
            </a:r>
            <a:r>
              <a:rPr lang="en-US" altLang="en-US" sz="2400" dirty="0"/>
              <a:t>to the GPSC Post-travel Documents Form (</a:t>
            </a:r>
            <a:r>
              <a:rPr lang="en-US" altLang="en-US" sz="2400" dirty="0">
                <a:hlinkClick r:id="rId2"/>
              </a:rPr>
              <a:t>website</a:t>
            </a:r>
            <a:r>
              <a:rPr lang="en-US" altLang="en-US" sz="2400" dirty="0"/>
              <a:t>)*:</a:t>
            </a:r>
          </a:p>
          <a:p>
            <a:pPr marL="969264" lvl="1" indent="-512064">
              <a:lnSpc>
                <a:spcPct val="107000"/>
              </a:lnSpc>
              <a:spcBef>
                <a:spcPct val="0"/>
              </a:spcBef>
              <a:defRPr/>
            </a:pPr>
            <a:r>
              <a:rPr lang="en-US" altLang="en-US" sz="2000" i="1" dirty="0">
                <a:solidFill>
                  <a:schemeClr val="accent2"/>
                </a:solidFill>
              </a:rPr>
              <a:t>This should be based on the PowerPoint template.</a:t>
            </a:r>
          </a:p>
          <a:p>
            <a:pPr marL="512064" indent="-512064">
              <a:lnSpc>
                <a:spcPct val="107000"/>
              </a:lnSpc>
              <a:spcBef>
                <a:spcPct val="0"/>
              </a:spcBef>
              <a:buFont typeface="+mj-lt"/>
              <a:buAutoNum type="arabicPeriod" startAt="2"/>
              <a:defRPr/>
            </a:pPr>
            <a:r>
              <a:rPr lang="en-US" altLang="en-US" sz="2400" dirty="0"/>
              <a:t>A </a:t>
            </a:r>
            <a:r>
              <a:rPr lang="en-US" altLang="en-US" sz="2400" dirty="0">
                <a:solidFill>
                  <a:schemeClr val="accent1"/>
                </a:solidFill>
              </a:rPr>
              <a:t>memorandum about your research experience</a:t>
            </a:r>
            <a:r>
              <a:rPr lang="en-US" altLang="en-US" sz="2400" dirty="0"/>
              <a:t> to the </a:t>
            </a:r>
            <a:r>
              <a:rPr lang="en-US" altLang="en-US" sz="2400" u="sng" dirty="0"/>
              <a:t>GPSC </a:t>
            </a:r>
            <a:r>
              <a:rPr lang="en-US" altLang="en-US" sz="2400" dirty="0"/>
              <a:t>Post-travel Documents Form (</a:t>
            </a:r>
            <a:r>
              <a:rPr lang="en-US" altLang="en-US" sz="2400" dirty="0">
                <a:hlinkClick r:id="rId2"/>
              </a:rPr>
              <a:t>website</a:t>
            </a:r>
            <a:r>
              <a:rPr lang="en-US" altLang="en-US" sz="2400" dirty="0"/>
              <a:t>)*:</a:t>
            </a:r>
          </a:p>
          <a:p>
            <a:pPr marL="969264" lvl="1" indent="-512064" eaLnBrk="1" hangingPunct="1">
              <a:lnSpc>
                <a:spcPct val="107000"/>
              </a:lnSpc>
              <a:spcBef>
                <a:spcPct val="0"/>
              </a:spcBef>
              <a:buSzPct val="80000"/>
              <a:defRPr/>
            </a:pPr>
            <a:r>
              <a:rPr lang="en-US" altLang="en-US" sz="2000" i="1" dirty="0">
                <a:solidFill>
                  <a:schemeClr val="accent2"/>
                </a:solidFill>
              </a:rPr>
              <a:t>This memo should be no longer than one (1) page and include details of your research activities and how this experience will aid your research</a:t>
            </a:r>
            <a:r>
              <a:rPr lang="en-US" altLang="ja-JP" sz="2000" i="1" dirty="0">
                <a:solidFill>
                  <a:schemeClr val="accent2"/>
                </a:solidFill>
              </a:rPr>
              <a:t>. </a:t>
            </a:r>
            <a:endParaRPr lang="en-US" altLang="en-US" sz="2000" i="1" dirty="0">
              <a:solidFill>
                <a:schemeClr val="accent2"/>
              </a:solidFill>
            </a:endParaRPr>
          </a:p>
        </p:txBody>
      </p:sp>
      <p:sp>
        <p:nvSpPr>
          <p:cNvPr id="7" name="TextBox 6"/>
          <p:cNvSpPr txBox="1"/>
          <p:nvPr/>
        </p:nvSpPr>
        <p:spPr>
          <a:xfrm>
            <a:off x="1066800" y="6096000"/>
            <a:ext cx="6705600" cy="369332"/>
          </a:xfrm>
          <a:prstGeom prst="rect">
            <a:avLst/>
          </a:prstGeom>
          <a:noFill/>
        </p:spPr>
        <p:txBody>
          <a:bodyPr wrap="square" rtlCol="0">
            <a:spAutoFit/>
          </a:bodyPr>
          <a:lstStyle/>
          <a:p>
            <a:r>
              <a:rPr lang="en-US" dirty="0"/>
              <a:t>*we no longer submit any documents in paper form</a:t>
            </a:r>
          </a:p>
        </p:txBody>
      </p:sp>
    </p:spTree>
    <p:extLst>
      <p:ext uri="{BB962C8B-B14F-4D97-AF65-F5344CB8AC3E}">
        <p14:creationId xmlns:p14="http://schemas.microsoft.com/office/powerpoint/2010/main" val="180303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arn(inVertical)">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barn(inVertical)">
                                      <p:cBhvr>
                                        <p:cTn id="20" dur="500"/>
                                        <p:tgtEl>
                                          <p:spTgt spid="6">
                                            <p:txEl>
                                              <p:pRg st="3" end="3"/>
                                            </p:txEl>
                                          </p:spTgt>
                                        </p:tgtEl>
                                      </p:cBhvr>
                                    </p:animEffect>
                                  </p:childTnLst>
                                </p:cTn>
                              </p:par>
                            </p:childTnLst>
                          </p:cTn>
                        </p:par>
                        <p:par>
                          <p:cTn id="21" fill="hold">
                            <p:stCondLst>
                              <p:cond delay="500"/>
                            </p:stCondLst>
                            <p:childTnLst>
                              <p:par>
                                <p:cTn id="22" presetID="16" presetClass="entr" presetSubtype="21" fill="hold" grpId="0" nodeType="after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barn(inVertical)">
                                      <p:cBhvr>
                                        <p:cTn id="2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a:xfrm>
            <a:off x="22622" y="958454"/>
            <a:ext cx="9144000" cy="892969"/>
          </a:xfrm>
        </p:spPr>
        <p:txBody>
          <a:bodyPr/>
          <a:lstStyle/>
          <a:p>
            <a:r>
              <a:rPr lang="en-US" altLang="en-US" dirty="0"/>
              <a:t>After</a:t>
            </a:r>
            <a:r>
              <a:rPr lang="en-US" dirty="0"/>
              <a:t> you Travel …</a:t>
            </a:r>
            <a:endParaRPr lang="en-US" altLang="en-US" b="1" dirty="0">
              <a:solidFill>
                <a:schemeClr val="bg1"/>
              </a:solidFill>
              <a:latin typeface="Numans" pitchFamily="2" charset="0"/>
            </a:endParaRPr>
          </a:p>
        </p:txBody>
      </p:sp>
      <p:sp>
        <p:nvSpPr>
          <p:cNvPr id="9" name="Rectangle 8"/>
          <p:cNvSpPr/>
          <p:nvPr/>
        </p:nvSpPr>
        <p:spPr>
          <a:xfrm>
            <a:off x="1518048" y="2524125"/>
            <a:ext cx="6908006" cy="415498"/>
          </a:xfrm>
          <a:prstGeom prst="rect">
            <a:avLst/>
          </a:prstGeom>
        </p:spPr>
        <p:txBody>
          <a:bodyPr>
            <a:spAutoFit/>
          </a:bodyPr>
          <a:lstStyle/>
          <a:p>
            <a:pPr>
              <a:defRPr/>
            </a:pPr>
            <a:endParaRPr lang="en-US" sz="2100" dirty="0">
              <a:solidFill>
                <a:schemeClr val="bg1"/>
              </a:solidFill>
              <a:latin typeface="+mj-lt"/>
            </a:endParaRPr>
          </a:p>
        </p:txBody>
      </p:sp>
      <p:sp>
        <p:nvSpPr>
          <p:cNvPr id="11" name="Rectangle 10"/>
          <p:cNvSpPr/>
          <p:nvPr/>
        </p:nvSpPr>
        <p:spPr>
          <a:xfrm>
            <a:off x="1310879" y="4862513"/>
            <a:ext cx="7322344" cy="369332"/>
          </a:xfrm>
          <a:prstGeom prst="rect">
            <a:avLst/>
          </a:prstGeom>
        </p:spPr>
        <p:txBody>
          <a:bodyPr>
            <a:spAutoFit/>
          </a:bodyPr>
          <a:lstStyle/>
          <a:p>
            <a:pPr>
              <a:spcBef>
                <a:spcPts val="900"/>
              </a:spcBef>
              <a:defRPr/>
            </a:pPr>
            <a:endParaRPr lang="en-US" i="1" dirty="0">
              <a:solidFill>
                <a:schemeClr val="bg1"/>
              </a:solidFill>
              <a:latin typeface="+mj-lt"/>
            </a:endParaRPr>
          </a:p>
        </p:txBody>
      </p:sp>
      <p:sp>
        <p:nvSpPr>
          <p:cNvPr id="6" name="Rectangle 11"/>
          <p:cNvSpPr>
            <a:spLocks noChangeArrowheads="1"/>
          </p:cNvSpPr>
          <p:nvPr/>
        </p:nvSpPr>
        <p:spPr bwMode="auto">
          <a:xfrm>
            <a:off x="22622" y="2153175"/>
            <a:ext cx="9144001" cy="3338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ea typeface="MS PGothic" pitchFamily="34" charset="-128"/>
              </a:defRPr>
            </a:lvl1pPr>
            <a:lvl2pPr marL="914400" indent="-457200">
              <a:lnSpc>
                <a:spcPct val="90000"/>
              </a:lnSpc>
              <a:spcBef>
                <a:spcPts val="500"/>
              </a:spcBef>
              <a:buFont typeface="Arial" charset="0"/>
              <a:buChar char="•"/>
              <a:defRPr sz="2400">
                <a:solidFill>
                  <a:schemeClr val="tx1"/>
                </a:solidFill>
                <a:latin typeface="Calibri" pitchFamily="34" charset="0"/>
                <a:ea typeface="MS PGothic" pitchFamily="34" charset="-128"/>
              </a:defRPr>
            </a:lvl2pPr>
            <a:lvl3pPr marL="1143000" indent="-228600">
              <a:lnSpc>
                <a:spcPct val="90000"/>
              </a:lnSpc>
              <a:spcBef>
                <a:spcPts val="500"/>
              </a:spcBef>
              <a:buFont typeface="Arial" charset="0"/>
              <a:buChar char="•"/>
              <a:defRPr sz="2000">
                <a:solidFill>
                  <a:schemeClr val="tx1"/>
                </a:solidFill>
                <a:latin typeface="Calibri" pitchFamily="34" charset="0"/>
                <a:ea typeface="MS PGothic" pitchFamily="34" charset="-128"/>
              </a:defRPr>
            </a:lvl3pPr>
            <a:lvl4pPr marL="1600200" indent="-228600">
              <a:lnSpc>
                <a:spcPct val="90000"/>
              </a:lnSpc>
              <a:spcBef>
                <a:spcPts val="500"/>
              </a:spcBef>
              <a:buFont typeface="Arial" charset="0"/>
              <a:buChar char="•"/>
              <a:defRPr>
                <a:solidFill>
                  <a:schemeClr val="tx1"/>
                </a:solidFill>
                <a:latin typeface="Calibri" pitchFamily="34" charset="0"/>
                <a:ea typeface="MS PGothic" pitchFamily="34" charset="-128"/>
              </a:defRPr>
            </a:lvl4pPr>
            <a:lvl5pPr marL="2057400" indent="-228600">
              <a:lnSpc>
                <a:spcPct val="90000"/>
              </a:lnSpc>
              <a:spcBef>
                <a:spcPts val="500"/>
              </a:spcBef>
              <a:buFont typeface="Arial" charset="0"/>
              <a:buChar char="•"/>
              <a:defRPr>
                <a:solidFill>
                  <a:schemeClr val="tx1"/>
                </a:solidFill>
                <a:latin typeface="Calibri" pitchFamily="34" charset="0"/>
                <a:ea typeface="MS PGothic" pitchFamily="34"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ea typeface="MS PGothic" pitchFamily="34" charset="-128"/>
              </a:defRPr>
            </a:lvl9pPr>
          </a:lstStyle>
          <a:p>
            <a:pPr eaLnBrk="1" hangingPunct="1">
              <a:lnSpc>
                <a:spcPct val="107000"/>
              </a:lnSpc>
              <a:spcBef>
                <a:spcPct val="0"/>
              </a:spcBef>
              <a:buSzPct val="80000"/>
              <a:buFont typeface="Arial" charset="0"/>
              <a:buNone/>
              <a:defRPr/>
            </a:pPr>
            <a:r>
              <a:rPr lang="en-US" altLang="en-US" sz="2400" dirty="0">
                <a:solidFill>
                  <a:schemeClr val="accent2"/>
                </a:solidFill>
              </a:rPr>
              <a:t>Professional Development</a:t>
            </a:r>
            <a:r>
              <a:rPr lang="en-US" altLang="en-US" sz="2400" dirty="0"/>
              <a:t> applicants must also…</a:t>
            </a:r>
          </a:p>
          <a:p>
            <a:pPr>
              <a:lnSpc>
                <a:spcPct val="107000"/>
              </a:lnSpc>
              <a:spcBef>
                <a:spcPct val="0"/>
              </a:spcBef>
              <a:buSzPct val="80000"/>
              <a:buNone/>
              <a:defRPr/>
            </a:pPr>
            <a:r>
              <a:rPr lang="en-US" altLang="en-US" sz="2000" dirty="0"/>
              <a:t>Submit to the GPSC Post-travel Documents Form (</a:t>
            </a:r>
            <a:r>
              <a:rPr lang="en-US" altLang="en-US" sz="2000" dirty="0">
                <a:hlinkClick r:id="rId2"/>
              </a:rPr>
              <a:t>website</a:t>
            </a:r>
            <a:r>
              <a:rPr lang="en-US" altLang="en-US" sz="2000" dirty="0"/>
              <a:t>)*:</a:t>
            </a:r>
          </a:p>
          <a:p>
            <a:pPr marL="457200" indent="-457200">
              <a:lnSpc>
                <a:spcPct val="107000"/>
              </a:lnSpc>
              <a:spcBef>
                <a:spcPct val="0"/>
              </a:spcBef>
              <a:buSzPct val="80000"/>
              <a:buFont typeface="+mj-lt"/>
              <a:buAutoNum type="arabicPeriod"/>
              <a:defRPr/>
            </a:pPr>
            <a:r>
              <a:rPr lang="en-US" altLang="en-US" sz="2000" dirty="0">
                <a:solidFill>
                  <a:schemeClr val="accent1"/>
                </a:solidFill>
              </a:rPr>
              <a:t>Photocopy of the program</a:t>
            </a:r>
            <a:r>
              <a:rPr lang="en-US" altLang="en-US" sz="2000" dirty="0"/>
              <a:t>.</a:t>
            </a:r>
          </a:p>
          <a:p>
            <a:pPr marL="1426464" lvl="1" indent="-512064">
              <a:lnSpc>
                <a:spcPct val="107000"/>
              </a:lnSpc>
              <a:spcBef>
                <a:spcPct val="0"/>
              </a:spcBef>
              <a:defRPr/>
            </a:pPr>
            <a:r>
              <a:rPr lang="en-US" altLang="en-US" sz="2000" i="1" dirty="0">
                <a:solidFill>
                  <a:schemeClr val="accent2"/>
                </a:solidFill>
              </a:rPr>
              <a:t>A photocopy of the front page and the schedule overview will suffice.</a:t>
            </a:r>
            <a:endParaRPr lang="en-US" altLang="en-US" sz="2000" dirty="0"/>
          </a:p>
          <a:p>
            <a:pPr marL="512064" indent="-512064">
              <a:lnSpc>
                <a:spcPct val="107000"/>
              </a:lnSpc>
              <a:spcBef>
                <a:spcPct val="0"/>
              </a:spcBef>
              <a:spcAft>
                <a:spcPts val="600"/>
              </a:spcAft>
              <a:buFont typeface="+mj-lt"/>
              <a:buAutoNum type="arabicPeriod" startAt="3"/>
              <a:defRPr/>
            </a:pPr>
            <a:r>
              <a:rPr lang="en-US" altLang="en-US" sz="2000">
                <a:solidFill>
                  <a:schemeClr val="accent1"/>
                </a:solidFill>
              </a:rPr>
              <a:t>Memorandum about your conference experience</a:t>
            </a:r>
          </a:p>
          <a:p>
            <a:pPr marL="1426464" lvl="1" indent="-512064">
              <a:lnSpc>
                <a:spcPct val="107000"/>
              </a:lnSpc>
              <a:spcBef>
                <a:spcPct val="0"/>
              </a:spcBef>
              <a:spcAft>
                <a:spcPts val="600"/>
              </a:spcAft>
              <a:defRPr/>
            </a:pPr>
            <a:r>
              <a:rPr lang="en-US" altLang="en-US" sz="2000" i="1">
                <a:solidFill>
                  <a:schemeClr val="accent2"/>
                </a:solidFill>
              </a:rPr>
              <a:t>This memo should be no longer than one (1) page and detail how and where you’ll </a:t>
            </a:r>
            <a:r>
              <a:rPr lang="en-US" altLang="ja-JP" sz="2000" i="1">
                <a:solidFill>
                  <a:schemeClr val="accent2"/>
                </a:solidFill>
              </a:rPr>
              <a:t> implement your newly acquired knowledge</a:t>
            </a:r>
            <a:endParaRPr lang="en-US" altLang="en-US" sz="2000">
              <a:solidFill>
                <a:schemeClr val="accent1"/>
              </a:solidFill>
            </a:endParaRPr>
          </a:p>
          <a:p>
            <a:pPr>
              <a:lnSpc>
                <a:spcPct val="107000"/>
              </a:lnSpc>
              <a:spcBef>
                <a:spcPct val="0"/>
              </a:spcBef>
              <a:spcAft>
                <a:spcPts val="600"/>
              </a:spcAft>
              <a:buNone/>
              <a:defRPr/>
            </a:pPr>
            <a:r>
              <a:rPr lang="en-US" altLang="en-US" sz="2000"/>
              <a:t>Submit </a:t>
            </a:r>
            <a:r>
              <a:rPr lang="en-US" altLang="en-US" sz="2000" dirty="0"/>
              <a:t>to your department’s travel liaison:</a:t>
            </a:r>
          </a:p>
          <a:p>
            <a:pPr marL="512064" indent="-512064">
              <a:lnSpc>
                <a:spcPct val="107000"/>
              </a:lnSpc>
              <a:spcBef>
                <a:spcPct val="0"/>
              </a:spcBef>
              <a:spcAft>
                <a:spcPts val="600"/>
              </a:spcAft>
              <a:buFont typeface="+mj-lt"/>
              <a:buAutoNum type="arabicPeriod"/>
              <a:defRPr/>
            </a:pPr>
            <a:r>
              <a:rPr lang="en-US" altLang="en-US" sz="2000" dirty="0">
                <a:solidFill>
                  <a:schemeClr val="accent1"/>
                </a:solidFill>
              </a:rPr>
              <a:t>Photocopy of the program</a:t>
            </a:r>
            <a:r>
              <a:rPr lang="en-US" altLang="en-US" sz="2000" dirty="0"/>
              <a:t>.</a:t>
            </a:r>
          </a:p>
        </p:txBody>
      </p:sp>
      <p:sp>
        <p:nvSpPr>
          <p:cNvPr id="7" name="TextBox 6"/>
          <p:cNvSpPr txBox="1"/>
          <p:nvPr/>
        </p:nvSpPr>
        <p:spPr>
          <a:xfrm>
            <a:off x="1066800" y="6096000"/>
            <a:ext cx="6705600" cy="369332"/>
          </a:xfrm>
          <a:prstGeom prst="rect">
            <a:avLst/>
          </a:prstGeom>
          <a:noFill/>
        </p:spPr>
        <p:txBody>
          <a:bodyPr wrap="square" rtlCol="0">
            <a:spAutoFit/>
          </a:bodyPr>
          <a:lstStyle/>
          <a:p>
            <a:r>
              <a:rPr lang="en-US" dirty="0"/>
              <a:t>*we no longer submit any documents in paper form</a:t>
            </a:r>
          </a:p>
        </p:txBody>
      </p:sp>
    </p:spTree>
    <p:extLst>
      <p:ext uri="{BB962C8B-B14F-4D97-AF65-F5344CB8AC3E}">
        <p14:creationId xmlns:p14="http://schemas.microsoft.com/office/powerpoint/2010/main" val="304428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par>
                          <p:cTn id="18" fill="hold">
                            <p:stCondLst>
                              <p:cond delay="500"/>
                            </p:stCondLst>
                            <p:childTnLst>
                              <p:par>
                                <p:cTn id="19" presetID="16" presetClass="entr" presetSubtype="21" fill="hold" grpId="0" nodeType="after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barn(inVertical)">
                                      <p:cBhvr>
                                        <p:cTn id="21" dur="500"/>
                                        <p:tgtEl>
                                          <p:spTgt spid="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Effect transition="in" filter="barn(inVertical)">
                                      <p:cBhvr>
                                        <p:cTn id="26" dur="500"/>
                                        <p:tgtEl>
                                          <p:spTgt spid="6">
                                            <p:txEl>
                                              <p:pRg st="4" end="4"/>
                                            </p:txEl>
                                          </p:spTgt>
                                        </p:tgtEl>
                                      </p:cBhvr>
                                    </p:animEffect>
                                  </p:childTnLst>
                                </p:cTn>
                              </p:par>
                            </p:childTnLst>
                          </p:cTn>
                        </p:par>
                        <p:par>
                          <p:cTn id="27" fill="hold">
                            <p:stCondLst>
                              <p:cond delay="500"/>
                            </p:stCondLst>
                            <p:childTnLst>
                              <p:par>
                                <p:cTn id="28" presetID="16" presetClass="entr" presetSubtype="21" fill="hold" grpId="0" nodeType="after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barn(inVertical)">
                                      <p:cBhvr>
                                        <p:cTn id="30" dur="500"/>
                                        <p:tgtEl>
                                          <p:spTgt spid="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barn(inVertical)">
                                      <p:cBhvr>
                                        <p:cTn id="35" dur="500"/>
                                        <p:tgtEl>
                                          <p:spTgt spid="6">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6">
                                            <p:txEl>
                                              <p:pRg st="7" end="7"/>
                                            </p:txEl>
                                          </p:spTgt>
                                        </p:tgtEl>
                                        <p:attrNameLst>
                                          <p:attrName>style.visibility</p:attrName>
                                        </p:attrNameLst>
                                      </p:cBhvr>
                                      <p:to>
                                        <p:strVal val="visible"/>
                                      </p:to>
                                    </p:set>
                                    <p:animEffect transition="in" filter="barn(inVertical)">
                                      <p:cBhvr>
                                        <p:cTn id="40"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Post-travel Presentations</a:t>
            </a:r>
          </a:p>
        </p:txBody>
      </p:sp>
      <p:sp>
        <p:nvSpPr>
          <p:cNvPr id="3" name="Content Placeholder 2"/>
          <p:cNvSpPr>
            <a:spLocks noGrp="1"/>
          </p:cNvSpPr>
          <p:nvPr>
            <p:ph idx="1"/>
          </p:nvPr>
        </p:nvSpPr>
        <p:spPr/>
        <p:txBody>
          <a:bodyPr>
            <a:normAutofit/>
          </a:bodyPr>
          <a:lstStyle/>
          <a:p>
            <a:r>
              <a:rPr lang="en-US" dirty="0">
                <a:latin typeface="+mj-lt"/>
              </a:rPr>
              <a:t>Upon return, </a:t>
            </a:r>
            <a:r>
              <a:rPr lang="en-US" dirty="0">
                <a:solidFill>
                  <a:schemeClr val="accent2"/>
                </a:solidFill>
                <a:latin typeface="+mj-lt"/>
              </a:rPr>
              <a:t>Research</a:t>
            </a:r>
            <a:r>
              <a:rPr lang="en-US" dirty="0">
                <a:latin typeface="+mj-lt"/>
              </a:rPr>
              <a:t> applicants must give a 5-minute presentation at a Senate meeting, scheduled by the student, using the presentation template provided by the GPSC.</a:t>
            </a:r>
          </a:p>
          <a:p>
            <a:r>
              <a:rPr lang="en-US" dirty="0">
                <a:latin typeface="+mj-lt"/>
              </a:rPr>
              <a:t>Each student must do a presentation even if more than one student attended the same event.</a:t>
            </a:r>
          </a:p>
          <a:p>
            <a:r>
              <a:rPr lang="en-US" dirty="0">
                <a:latin typeface="+mj-lt"/>
              </a:rPr>
              <a:t>Student may Skype the presentation to the committee/Senate if s/he is not on campus.</a:t>
            </a:r>
          </a:p>
        </p:txBody>
      </p:sp>
    </p:spTree>
    <p:extLst>
      <p:ext uri="{BB962C8B-B14F-4D97-AF65-F5344CB8AC3E}">
        <p14:creationId xmlns:p14="http://schemas.microsoft.com/office/powerpoint/2010/main" val="33642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228600" y="2168164"/>
            <a:ext cx="86868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None/>
            </a:pPr>
            <a:r>
              <a:rPr lang="en-US" altLang="en-US" sz="2200" dirty="0">
                <a:latin typeface="+mj-lt"/>
              </a:rPr>
              <a:t>FAQs :  </a:t>
            </a:r>
            <a:r>
              <a:rPr lang="en-US" altLang="en-US" sz="2200" dirty="0">
                <a:solidFill>
                  <a:schemeClr val="bg1"/>
                </a:solidFill>
                <a:latin typeface="+mj-lt"/>
                <a:hlinkClick r:id="rId2"/>
              </a:rPr>
              <a:t>http://gpsc.fiu.edu/</a:t>
            </a:r>
            <a:r>
              <a:rPr lang="en-US" altLang="en-US" sz="2200" dirty="0">
                <a:solidFill>
                  <a:schemeClr val="bg1"/>
                </a:solidFill>
                <a:latin typeface="+mj-lt"/>
              </a:rPr>
              <a:t> </a:t>
            </a:r>
            <a:endParaRPr lang="en-US" altLang="en-US" sz="2200" dirty="0">
              <a:latin typeface="+mj-lt"/>
            </a:endParaRPr>
          </a:p>
          <a:p>
            <a:pPr>
              <a:lnSpc>
                <a:spcPct val="100000"/>
              </a:lnSpc>
              <a:spcBef>
                <a:spcPct val="0"/>
              </a:spcBef>
              <a:buNone/>
            </a:pPr>
            <a:r>
              <a:rPr lang="en-US" altLang="en-US" sz="2200" dirty="0">
                <a:latin typeface="+mj-lt"/>
              </a:rPr>
              <a:t>Online Application: </a:t>
            </a:r>
            <a:r>
              <a:rPr lang="en-US" altLang="en-US" sz="2100" dirty="0">
                <a:latin typeface="+mj-lt"/>
                <a:hlinkClick r:id="rId3"/>
              </a:rPr>
              <a:t>https://webforms.fiu.edu/view.php?id=176663</a:t>
            </a:r>
            <a:endParaRPr lang="en-US" altLang="en-US" sz="2100" dirty="0">
              <a:latin typeface="+mj-lt"/>
            </a:endParaRPr>
          </a:p>
          <a:p>
            <a:pPr>
              <a:lnSpc>
                <a:spcPct val="100000"/>
              </a:lnSpc>
              <a:spcBef>
                <a:spcPct val="0"/>
              </a:spcBef>
              <a:buNone/>
            </a:pPr>
            <a:r>
              <a:rPr lang="en-US" altLang="en-US" sz="2200" dirty="0">
                <a:latin typeface="+mj-lt"/>
              </a:rPr>
              <a:t>Post-travel Documents Form: </a:t>
            </a:r>
            <a:r>
              <a:rPr lang="en-US" altLang="en-US" sz="2200" dirty="0">
                <a:latin typeface="+mj-lt"/>
                <a:hlinkClick r:id="rId4"/>
              </a:rPr>
              <a:t>https://webforms.fiu.edu/view.php?id=243935</a:t>
            </a:r>
            <a:endParaRPr lang="en-US" altLang="en-US" sz="2200" dirty="0">
              <a:latin typeface="+mj-lt"/>
            </a:endParaRPr>
          </a:p>
          <a:p>
            <a:pPr eaLnBrk="1" hangingPunct="1">
              <a:lnSpc>
                <a:spcPct val="100000"/>
              </a:lnSpc>
              <a:spcBef>
                <a:spcPct val="0"/>
              </a:spcBef>
              <a:buFontTx/>
              <a:buNone/>
            </a:pPr>
            <a:endParaRPr lang="en-US" altLang="en-US" sz="2200" dirty="0">
              <a:latin typeface="+mj-lt"/>
            </a:endParaRPr>
          </a:p>
          <a:p>
            <a:pPr eaLnBrk="1" hangingPunct="1">
              <a:lnSpc>
                <a:spcPct val="100000"/>
              </a:lnSpc>
              <a:spcBef>
                <a:spcPct val="0"/>
              </a:spcBef>
              <a:buFontTx/>
              <a:buNone/>
            </a:pPr>
            <a:r>
              <a:rPr lang="en-US" altLang="en-US" sz="2200" dirty="0">
                <a:latin typeface="+mj-lt"/>
              </a:rPr>
              <a:t>Applications not meeting the requirements found in the links below will not be approved:</a:t>
            </a:r>
          </a:p>
          <a:p>
            <a:pPr eaLnBrk="1" hangingPunct="1">
              <a:lnSpc>
                <a:spcPct val="100000"/>
              </a:lnSpc>
              <a:spcBef>
                <a:spcPct val="0"/>
              </a:spcBef>
              <a:buFontTx/>
              <a:buNone/>
            </a:pPr>
            <a:r>
              <a:rPr lang="en-US" altLang="en-US" sz="2200" dirty="0">
                <a:solidFill>
                  <a:schemeClr val="bg1"/>
                </a:solidFill>
                <a:latin typeface="+mj-lt"/>
                <a:hlinkClick r:id="rId5" action="ppaction://hlinksldjump"/>
              </a:rPr>
              <a:t>Internet Printout Requirements</a:t>
            </a:r>
            <a:endParaRPr lang="en-US" altLang="en-US" sz="2200" dirty="0">
              <a:solidFill>
                <a:schemeClr val="bg1"/>
              </a:solidFill>
              <a:latin typeface="+mj-lt"/>
            </a:endParaRPr>
          </a:p>
          <a:p>
            <a:pPr eaLnBrk="1" hangingPunct="1">
              <a:lnSpc>
                <a:spcPct val="100000"/>
              </a:lnSpc>
              <a:spcBef>
                <a:spcPct val="0"/>
              </a:spcBef>
              <a:buFontTx/>
              <a:buNone/>
            </a:pPr>
            <a:r>
              <a:rPr lang="en-US" altLang="en-US" sz="2200" dirty="0">
                <a:solidFill>
                  <a:schemeClr val="bg1"/>
                </a:solidFill>
                <a:latin typeface="+mj-lt"/>
                <a:hlinkClick r:id="rId6" action="ppaction://hlinksldjump"/>
              </a:rPr>
              <a:t>Internet Browser Settings for Headers/Footers</a:t>
            </a:r>
            <a:endParaRPr lang="en-US" altLang="en-US" sz="2200" dirty="0">
              <a:solidFill>
                <a:schemeClr val="bg1"/>
              </a:solidFill>
              <a:latin typeface="+mj-lt"/>
            </a:endParaRPr>
          </a:p>
          <a:p>
            <a:pPr eaLnBrk="1" hangingPunct="1">
              <a:lnSpc>
                <a:spcPct val="100000"/>
              </a:lnSpc>
              <a:spcBef>
                <a:spcPct val="0"/>
              </a:spcBef>
              <a:buFontTx/>
              <a:buNone/>
            </a:pPr>
            <a:r>
              <a:rPr lang="en-US" altLang="en-US" sz="2200" dirty="0" err="1">
                <a:solidFill>
                  <a:schemeClr val="bg1"/>
                </a:solidFill>
                <a:latin typeface="+mj-lt"/>
                <a:hlinkClick r:id="rId7" action="ppaction://hlinksldjump"/>
              </a:rPr>
              <a:t>PrintScreen</a:t>
            </a:r>
            <a:r>
              <a:rPr lang="en-US" altLang="en-US" sz="2200" dirty="0">
                <a:solidFill>
                  <a:schemeClr val="bg1"/>
                </a:solidFill>
                <a:latin typeface="+mj-lt"/>
                <a:hlinkClick r:id="rId7" action="ppaction://hlinksldjump"/>
              </a:rPr>
              <a:t> Information</a:t>
            </a:r>
            <a:endParaRPr lang="en-US" altLang="en-US" sz="2200" dirty="0">
              <a:solidFill>
                <a:schemeClr val="bg1"/>
              </a:solidFill>
              <a:latin typeface="+mj-lt"/>
            </a:endParaRPr>
          </a:p>
        </p:txBody>
      </p:sp>
      <p:sp>
        <p:nvSpPr>
          <p:cNvPr id="10" name="Rectangle 11"/>
          <p:cNvSpPr>
            <a:spLocks noChangeArrowheads="1"/>
          </p:cNvSpPr>
          <p:nvPr/>
        </p:nvSpPr>
        <p:spPr bwMode="auto">
          <a:xfrm>
            <a:off x="403622" y="6002019"/>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gn="ctr" eaLnBrk="1" hangingPunct="1">
              <a:lnSpc>
                <a:spcPct val="100000"/>
              </a:lnSpc>
              <a:spcBef>
                <a:spcPct val="0"/>
              </a:spcBef>
              <a:buFontTx/>
              <a:buNone/>
            </a:pPr>
            <a:r>
              <a:rPr lang="en-US" altLang="en-US" sz="2000" i="1" dirty="0">
                <a:latin typeface="+mj-lt"/>
              </a:rPr>
              <a:t>It is the applicant’s</a:t>
            </a:r>
            <a:r>
              <a:rPr lang="en-US" altLang="ja-JP" sz="2000" i="1" dirty="0">
                <a:latin typeface="+mj-lt"/>
              </a:rPr>
              <a:t> responsibility to comply with GPSC regulations. Funding is not a guarantee, but a privilege. </a:t>
            </a:r>
            <a:endParaRPr lang="en-US" altLang="en-US" sz="2000" i="1" dirty="0">
              <a:latin typeface="+mj-lt"/>
            </a:endParaRPr>
          </a:p>
        </p:txBody>
      </p:sp>
      <p:sp>
        <p:nvSpPr>
          <p:cNvPr id="11" name="Title 1"/>
          <p:cNvSpPr>
            <a:spLocks noGrp="1"/>
          </p:cNvSpPr>
          <p:nvPr>
            <p:ph type="title"/>
          </p:nvPr>
        </p:nvSpPr>
        <p:spPr>
          <a:xfrm>
            <a:off x="22622" y="958454"/>
            <a:ext cx="9144000" cy="892969"/>
          </a:xfrm>
        </p:spPr>
        <p:txBody>
          <a:bodyPr/>
          <a:lstStyle/>
          <a:p>
            <a:r>
              <a:rPr lang="en-US" altLang="en-US" dirty="0"/>
              <a:t>Additional Information</a:t>
            </a:r>
            <a:endParaRPr lang="en-US" altLang="en-US" b="1" dirty="0">
              <a:solidFill>
                <a:schemeClr val="bg1"/>
              </a:solidFill>
              <a:latin typeface="Numans" pitchFamily="2" charset="0"/>
            </a:endParaRPr>
          </a:p>
        </p:txBody>
      </p:sp>
    </p:spTree>
    <p:extLst>
      <p:ext uri="{BB962C8B-B14F-4D97-AF65-F5344CB8AC3E}">
        <p14:creationId xmlns:p14="http://schemas.microsoft.com/office/powerpoint/2010/main" val="94048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 calcmode="lin" valueType="num">
                                      <p:cBhvr>
                                        <p:cTn id="12"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p:cTn id="19"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 calcmode="lin" valueType="num">
                                      <p:cBhvr>
                                        <p:cTn id="26"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9">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anim calcmode="lin" valueType="num">
                                      <p:cBhvr>
                                        <p:cTn id="33"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9">
                                            <p:txEl>
                                              <p:pRg st="4" end="4"/>
                                            </p:txEl>
                                          </p:spTgt>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 calcmode="lin" valueType="num">
                                      <p:cBhvr>
                                        <p:cTn id="39" dur="500" fill="hold"/>
                                        <p:tgtEl>
                                          <p:spTgt spid="9">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9">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9">
                                            <p:txEl>
                                              <p:pRg st="5" end="5"/>
                                            </p:txEl>
                                          </p:spTgt>
                                        </p:tgtEl>
                                      </p:cBhvr>
                                    </p:animEffect>
                                  </p:childTnLst>
                                </p:cTn>
                              </p:par>
                            </p:childTnLst>
                          </p:cTn>
                        </p:par>
                        <p:par>
                          <p:cTn id="42" fill="hold">
                            <p:stCondLst>
                              <p:cond delay="1000"/>
                            </p:stCondLst>
                            <p:childTnLst>
                              <p:par>
                                <p:cTn id="43" presetID="53" presetClass="entr" presetSubtype="16" fill="hold" grpId="0" nodeType="after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anim calcmode="lin" valueType="num">
                                      <p:cBhvr>
                                        <p:cTn id="45" dur="500" fill="hold"/>
                                        <p:tgtEl>
                                          <p:spTgt spid="9">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9">
                                            <p:txEl>
                                              <p:pRg st="6" end="6"/>
                                            </p:txEl>
                                          </p:spTgt>
                                        </p:tgtEl>
                                        <p:attrNameLst>
                                          <p:attrName>ppt_h</p:attrName>
                                        </p:attrNameLst>
                                      </p:cBhvr>
                                      <p:tavLst>
                                        <p:tav tm="0">
                                          <p:val>
                                            <p:fltVal val="0"/>
                                          </p:val>
                                        </p:tav>
                                        <p:tav tm="100000">
                                          <p:val>
                                            <p:strVal val="#ppt_h"/>
                                          </p:val>
                                        </p:tav>
                                      </p:tavLst>
                                    </p:anim>
                                    <p:animEffect transition="in" filter="fade">
                                      <p:cBhvr>
                                        <p:cTn id="47" dur="500"/>
                                        <p:tgtEl>
                                          <p:spTgt spid="9">
                                            <p:txEl>
                                              <p:pRg st="6" end="6"/>
                                            </p:txEl>
                                          </p:spTgt>
                                        </p:tgtEl>
                                      </p:cBhvr>
                                    </p:animEffect>
                                  </p:childTnLst>
                                </p:cTn>
                              </p:par>
                            </p:childTnLst>
                          </p:cTn>
                        </p:par>
                        <p:par>
                          <p:cTn id="48" fill="hold">
                            <p:stCondLst>
                              <p:cond delay="1500"/>
                            </p:stCondLst>
                            <p:childTnLst>
                              <p:par>
                                <p:cTn id="49" presetID="53" presetClass="entr" presetSubtype="16" fill="hold" grpId="0" nodeType="afterEffect">
                                  <p:stCondLst>
                                    <p:cond delay="0"/>
                                  </p:stCondLst>
                                  <p:childTnLst>
                                    <p:set>
                                      <p:cBhvr>
                                        <p:cTn id="50" dur="1" fill="hold">
                                          <p:stCondLst>
                                            <p:cond delay="0"/>
                                          </p:stCondLst>
                                        </p:cTn>
                                        <p:tgtEl>
                                          <p:spTgt spid="9">
                                            <p:txEl>
                                              <p:pRg st="7" end="7"/>
                                            </p:txEl>
                                          </p:spTgt>
                                        </p:tgtEl>
                                        <p:attrNameLst>
                                          <p:attrName>style.visibility</p:attrName>
                                        </p:attrNameLst>
                                      </p:cBhvr>
                                      <p:to>
                                        <p:strVal val="visible"/>
                                      </p:to>
                                    </p:set>
                                    <p:anim calcmode="lin" valueType="num">
                                      <p:cBhvr>
                                        <p:cTn id="51" dur="500" fill="hold"/>
                                        <p:tgtEl>
                                          <p:spTgt spid="9">
                                            <p:txEl>
                                              <p:pRg st="7" end="7"/>
                                            </p:txEl>
                                          </p:spTgt>
                                        </p:tgtEl>
                                        <p:attrNameLst>
                                          <p:attrName>ppt_w</p:attrName>
                                        </p:attrNameLst>
                                      </p:cBhvr>
                                      <p:tavLst>
                                        <p:tav tm="0">
                                          <p:val>
                                            <p:fltVal val="0"/>
                                          </p:val>
                                        </p:tav>
                                        <p:tav tm="100000">
                                          <p:val>
                                            <p:strVal val="#ppt_w"/>
                                          </p:val>
                                        </p:tav>
                                      </p:tavLst>
                                    </p:anim>
                                    <p:anim calcmode="lin" valueType="num">
                                      <p:cBhvr>
                                        <p:cTn id="52" dur="500" fill="hold"/>
                                        <p:tgtEl>
                                          <p:spTgt spid="9">
                                            <p:txEl>
                                              <p:pRg st="7" end="7"/>
                                            </p:txEl>
                                          </p:spTgt>
                                        </p:tgtEl>
                                        <p:attrNameLst>
                                          <p:attrName>ppt_h</p:attrName>
                                        </p:attrNameLst>
                                      </p:cBhvr>
                                      <p:tavLst>
                                        <p:tav tm="0">
                                          <p:val>
                                            <p:fltVal val="0"/>
                                          </p:val>
                                        </p:tav>
                                        <p:tav tm="100000">
                                          <p:val>
                                            <p:strVal val="#ppt_h"/>
                                          </p:val>
                                        </p:tav>
                                      </p:tavLst>
                                    </p:anim>
                                    <p:animEffect transition="in" filter="fade">
                                      <p:cBhvr>
                                        <p:cTn id="53" dur="500"/>
                                        <p:tgtEl>
                                          <p:spTgt spid="9">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1"/>
          <p:cNvSpPr>
            <a:spLocks noGrp="1"/>
          </p:cNvSpPr>
          <p:nvPr>
            <p:ph type="title"/>
          </p:nvPr>
        </p:nvSpPr>
        <p:spPr>
          <a:xfrm>
            <a:off x="304800" y="832248"/>
            <a:ext cx="9144000" cy="892969"/>
          </a:xfrm>
        </p:spPr>
        <p:txBody>
          <a:bodyPr/>
          <a:lstStyle/>
          <a:p>
            <a:r>
              <a:rPr lang="en-US" dirty="0"/>
              <a:t>Contact Information</a:t>
            </a:r>
            <a:endParaRPr lang="en-US" altLang="en-US" b="1" dirty="0">
              <a:solidFill>
                <a:schemeClr val="bg1"/>
              </a:solidFill>
              <a:latin typeface="Numans" pitchFamily="2" charset="0"/>
            </a:endParaRPr>
          </a:p>
        </p:txBody>
      </p:sp>
      <p:pic>
        <p:nvPicPr>
          <p:cNvPr id="32773" name="Picture 1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2397" y="3425429"/>
            <a:ext cx="1151334" cy="944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774" name="Group 15"/>
          <p:cNvGrpSpPr>
            <a:grpSpLocks/>
          </p:cNvGrpSpPr>
          <p:nvPr/>
        </p:nvGrpSpPr>
        <p:grpSpPr bwMode="auto">
          <a:xfrm>
            <a:off x="2032397" y="2158604"/>
            <a:ext cx="1151334" cy="867965"/>
            <a:chOff x="7429831" y="2334424"/>
            <a:chExt cx="1042722" cy="908397"/>
          </a:xfrm>
        </p:grpSpPr>
        <p:pic>
          <p:nvPicPr>
            <p:cNvPr id="32781" name="Picture 1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29831" y="2334424"/>
              <a:ext cx="1042722" cy="90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2" name="Picture 14"/>
            <p:cNvPicPr>
              <a:picLocks noChangeAspect="1"/>
            </p:cNvPicPr>
            <p:nvPr/>
          </p:nvPicPr>
          <p:blipFill>
            <a:blip r:embed="rId4" cstate="print">
              <a:extLst>
                <a:ext uri="{28A0092B-C50C-407E-A947-70E740481C1C}">
                  <a14:useLocalDpi xmlns:a14="http://schemas.microsoft.com/office/drawing/2010/main" val="0"/>
                </a:ext>
              </a:extLst>
            </a:blip>
            <a:srcRect l="9225" t="6506" r="8415" b="41772"/>
            <a:stretch>
              <a:fillRect/>
            </a:stretch>
          </p:blipFill>
          <p:spPr bwMode="auto">
            <a:xfrm>
              <a:off x="7664192" y="2555310"/>
              <a:ext cx="688959" cy="40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778" name="Rectangle 19"/>
          <p:cNvSpPr>
            <a:spLocks noChangeArrowheads="1"/>
          </p:cNvSpPr>
          <p:nvPr/>
        </p:nvSpPr>
        <p:spPr bwMode="auto">
          <a:xfrm>
            <a:off x="3183732" y="2030016"/>
            <a:ext cx="525065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n-US" altLang="en-US" sz="1800" dirty="0">
                <a:latin typeface="+mj-lt"/>
              </a:rPr>
              <a:t>Website</a:t>
            </a:r>
            <a:endParaRPr lang="en-US" altLang="en-US" sz="1800" dirty="0">
              <a:latin typeface="+mj-lt"/>
              <a:hlinkClick r:id="" action="ppaction://noaction"/>
            </a:endParaRPr>
          </a:p>
          <a:p>
            <a:pPr eaLnBrk="1" hangingPunct="1">
              <a:spcBef>
                <a:spcPct val="0"/>
              </a:spcBef>
              <a:buClrTx/>
              <a:buSzTx/>
              <a:buFontTx/>
              <a:buNone/>
            </a:pPr>
            <a:r>
              <a:rPr lang="en-US" altLang="en-US" sz="1800" dirty="0">
                <a:solidFill>
                  <a:schemeClr val="bg1"/>
                </a:solidFill>
                <a:latin typeface="+mj-lt"/>
                <a:hlinkClick r:id="rId5"/>
              </a:rPr>
              <a:t>Graduate &amp; Professional Student Committee</a:t>
            </a:r>
            <a:endParaRPr lang="en-US" altLang="en-US" sz="1800" dirty="0">
              <a:solidFill>
                <a:schemeClr val="bg1"/>
              </a:solidFill>
              <a:latin typeface="+mj-lt"/>
            </a:endParaRPr>
          </a:p>
          <a:p>
            <a:pPr>
              <a:spcBef>
                <a:spcPct val="0"/>
              </a:spcBef>
              <a:buClrTx/>
              <a:buSzTx/>
              <a:buNone/>
            </a:pPr>
            <a:r>
              <a:rPr lang="en-US" altLang="en-US" sz="1800" dirty="0">
                <a:solidFill>
                  <a:schemeClr val="bg1"/>
                </a:solidFill>
                <a:latin typeface="+mj-lt"/>
              </a:rPr>
              <a:t>	</a:t>
            </a:r>
            <a:r>
              <a:rPr lang="en-US" altLang="en-US" sz="1800" dirty="0">
                <a:latin typeface="+mj-lt"/>
              </a:rPr>
              <a:t>(http://gpsc.fiu.edu)</a:t>
            </a:r>
            <a:r>
              <a:rPr lang="en-US" altLang="en-US" sz="1800" dirty="0">
                <a:solidFill>
                  <a:schemeClr val="bg1"/>
                </a:solidFill>
                <a:latin typeface="+mj-lt"/>
              </a:rPr>
              <a:t>	</a:t>
            </a:r>
          </a:p>
          <a:p>
            <a:pPr eaLnBrk="1" hangingPunct="1">
              <a:spcBef>
                <a:spcPct val="0"/>
              </a:spcBef>
              <a:buClrTx/>
              <a:buSzTx/>
              <a:buFontTx/>
              <a:buNone/>
            </a:pPr>
            <a:r>
              <a:rPr lang="en-US" altLang="en-US" sz="1800" dirty="0">
                <a:solidFill>
                  <a:schemeClr val="bg1"/>
                </a:solidFill>
                <a:latin typeface="+mj-lt"/>
                <a:hlinkClick r:id="rId6"/>
              </a:rPr>
              <a:t>Student Government Association</a:t>
            </a:r>
            <a:endParaRPr lang="en-US" altLang="en-US" sz="1800" dirty="0">
              <a:solidFill>
                <a:schemeClr val="bg1"/>
              </a:solidFill>
              <a:latin typeface="+mj-lt"/>
            </a:endParaRPr>
          </a:p>
        </p:txBody>
      </p:sp>
      <p:sp>
        <p:nvSpPr>
          <p:cNvPr id="32779" name="Rectangle 21"/>
          <p:cNvSpPr>
            <a:spLocks noChangeArrowheads="1"/>
          </p:cNvSpPr>
          <p:nvPr/>
        </p:nvSpPr>
        <p:spPr bwMode="auto">
          <a:xfrm>
            <a:off x="3183732" y="3459956"/>
            <a:ext cx="203239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n-US" altLang="en-US" sz="1800" dirty="0">
                <a:latin typeface="+mn-lt"/>
              </a:rPr>
              <a:t>Email: </a:t>
            </a:r>
            <a:r>
              <a:rPr lang="en-US" altLang="en-US" sz="1800" dirty="0">
                <a:solidFill>
                  <a:schemeClr val="bg1"/>
                </a:solidFill>
                <a:latin typeface="+mn-lt"/>
                <a:hlinkClick r:id="rId7"/>
              </a:rPr>
              <a:t>gpsc@fiu.edu</a:t>
            </a:r>
            <a:endParaRPr lang="en-US" altLang="en-US" sz="1800" dirty="0">
              <a:solidFill>
                <a:schemeClr val="bg1"/>
              </a:solidFill>
              <a:latin typeface="+mn-lt"/>
            </a:endParaRPr>
          </a:p>
        </p:txBody>
      </p:sp>
    </p:spTree>
    <p:extLst>
      <p:ext uri="{BB962C8B-B14F-4D97-AF65-F5344CB8AC3E}">
        <p14:creationId xmlns:p14="http://schemas.microsoft.com/office/powerpoint/2010/main" val="408136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randombar(horizontal)">
                                      <p:cBhvr>
                                        <p:cTn id="7" dur="500"/>
                                        <p:tgtEl>
                                          <p:spTgt spid="3277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2774"/>
                                        </p:tgtEl>
                                        <p:attrNameLst>
                                          <p:attrName>style.visibility</p:attrName>
                                        </p:attrNameLst>
                                      </p:cBhvr>
                                      <p:to>
                                        <p:strVal val="visible"/>
                                      </p:to>
                                    </p:set>
                                    <p:animEffect transition="in" filter="fade">
                                      <p:cBhvr>
                                        <p:cTn id="11" dur="500"/>
                                        <p:tgtEl>
                                          <p:spTgt spid="3277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2778"/>
                                        </p:tgtEl>
                                        <p:attrNameLst>
                                          <p:attrName>style.visibility</p:attrName>
                                        </p:attrNameLst>
                                      </p:cBhvr>
                                      <p:to>
                                        <p:strVal val="visible"/>
                                      </p:to>
                                    </p:set>
                                    <p:animEffect transition="in" filter="fade">
                                      <p:cBhvr>
                                        <p:cTn id="14" dur="500"/>
                                        <p:tgtEl>
                                          <p:spTgt spid="32778"/>
                                        </p:tgtEl>
                                      </p:cBhvr>
                                    </p:animEffect>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32773"/>
                                        </p:tgtEl>
                                        <p:attrNameLst>
                                          <p:attrName>style.visibility</p:attrName>
                                        </p:attrNameLst>
                                      </p:cBhvr>
                                      <p:to>
                                        <p:strVal val="visible"/>
                                      </p:to>
                                    </p:set>
                                    <p:animEffect transition="in" filter="fade">
                                      <p:cBhvr>
                                        <p:cTn id="18" dur="500"/>
                                        <p:tgtEl>
                                          <p:spTgt spid="3277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779"/>
                                        </p:tgtEl>
                                        <p:attrNameLst>
                                          <p:attrName>style.visibility</p:attrName>
                                        </p:attrNameLst>
                                      </p:cBhvr>
                                      <p:to>
                                        <p:strVal val="visible"/>
                                      </p:to>
                                    </p:set>
                                    <p:animEffect transition="in" filter="fade">
                                      <p:cBhvr>
                                        <p:cTn id="21" dur="500"/>
                                        <p:tgtEl>
                                          <p:spTgt spid="32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P spid="32778" grpId="0"/>
      <p:bldP spid="327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GPSC Members</a:t>
            </a:r>
          </a:p>
        </p:txBody>
      </p:sp>
      <p:sp>
        <p:nvSpPr>
          <p:cNvPr id="3" name="Content Placeholder 2"/>
          <p:cNvSpPr>
            <a:spLocks noGrp="1"/>
          </p:cNvSpPr>
          <p:nvPr>
            <p:ph idx="1"/>
          </p:nvPr>
        </p:nvSpPr>
        <p:spPr>
          <a:xfrm>
            <a:off x="809996" y="1981200"/>
            <a:ext cx="7524003" cy="3264113"/>
          </a:xfrm>
        </p:spPr>
        <p:txBody>
          <a:bodyPr/>
          <a:lstStyle/>
          <a:p>
            <a:r>
              <a:rPr lang="en-US" dirty="0"/>
              <a:t>4 Graduate Senators elected by student body</a:t>
            </a:r>
          </a:p>
          <a:p>
            <a:r>
              <a:rPr lang="en-US" dirty="0"/>
              <a:t>1 Medical Senator elected by Medical student body</a:t>
            </a:r>
          </a:p>
          <a:p>
            <a:r>
              <a:rPr lang="en-US" dirty="0"/>
              <a:t>1 Law Senator elected by Law student body</a:t>
            </a:r>
          </a:p>
          <a:p>
            <a:endParaRPr lang="en-US" dirty="0"/>
          </a:p>
          <a:p>
            <a:pPr>
              <a:buFont typeface="Wingdings" panose="05000000000000000000" pitchFamily="2" charset="2"/>
              <a:buChar char="v"/>
            </a:pPr>
            <a:r>
              <a:rPr lang="en-US" dirty="0"/>
              <a:t>Office Assistant: non-voting facilitator of GPSC holds office hours, communicates with senators, resource for students</a:t>
            </a:r>
          </a:p>
          <a:p>
            <a:pPr marL="0" indent="0">
              <a:buNone/>
            </a:pPr>
            <a:r>
              <a:rPr lang="en-US" dirty="0"/>
              <a:t>    </a:t>
            </a:r>
          </a:p>
        </p:txBody>
      </p:sp>
      <p:sp>
        <p:nvSpPr>
          <p:cNvPr id="4" name="Rectangle 3"/>
          <p:cNvSpPr/>
          <p:nvPr/>
        </p:nvSpPr>
        <p:spPr>
          <a:xfrm>
            <a:off x="2019297" y="4724400"/>
            <a:ext cx="5105400" cy="1200329"/>
          </a:xfrm>
          <a:prstGeom prst="rect">
            <a:avLst/>
          </a:prstGeom>
        </p:spPr>
        <p:txBody>
          <a:bodyPr wrap="square">
            <a:spAutoFit/>
          </a:bodyPr>
          <a:lstStyle/>
          <a:p>
            <a:pPr algn="ctr"/>
            <a:r>
              <a:rPr lang="en-US" b="1" dirty="0">
                <a:solidFill>
                  <a:srgbClr val="0070C0"/>
                </a:solidFill>
                <a:latin typeface="+mj-lt"/>
              </a:rPr>
              <a:t>Graduate &amp; Professional Student Committee</a:t>
            </a:r>
            <a:endParaRPr lang="en-US" dirty="0">
              <a:solidFill>
                <a:srgbClr val="222222"/>
              </a:solidFill>
              <a:latin typeface="+mj-lt"/>
            </a:endParaRPr>
          </a:p>
          <a:p>
            <a:pPr algn="ctr"/>
            <a:r>
              <a:rPr lang="en-US" b="1" dirty="0">
                <a:solidFill>
                  <a:srgbClr val="0070C0"/>
                </a:solidFill>
                <a:latin typeface="+mj-lt"/>
              </a:rPr>
              <a:t>Florida International University</a:t>
            </a:r>
            <a:endParaRPr lang="en-US" dirty="0">
              <a:solidFill>
                <a:srgbClr val="222222"/>
              </a:solidFill>
              <a:latin typeface="+mj-lt"/>
            </a:endParaRPr>
          </a:p>
          <a:p>
            <a:pPr algn="ctr"/>
            <a:br>
              <a:rPr lang="en-US" b="1" dirty="0">
                <a:solidFill>
                  <a:srgbClr val="0070C0"/>
                </a:solidFill>
                <a:latin typeface="+mj-lt"/>
              </a:rPr>
            </a:br>
            <a:r>
              <a:rPr lang="en-US" b="1" dirty="0">
                <a:solidFill>
                  <a:srgbClr val="0070C0"/>
                </a:solidFill>
                <a:latin typeface="+mj-lt"/>
              </a:rPr>
              <a:t>Website: </a:t>
            </a:r>
            <a:r>
              <a:rPr lang="en-US" b="1" dirty="0">
                <a:solidFill>
                  <a:srgbClr val="1155CC"/>
                </a:solidFill>
                <a:latin typeface="+mj-lt"/>
                <a:hlinkClick r:id="rId2"/>
              </a:rPr>
              <a:t>gpsc.fiu.edu</a:t>
            </a:r>
            <a:endParaRPr lang="en-US" b="0" i="0" dirty="0">
              <a:solidFill>
                <a:srgbClr val="222222"/>
              </a:solidFill>
              <a:effectLst/>
              <a:latin typeface="+mj-lt"/>
            </a:endParaRPr>
          </a:p>
        </p:txBody>
      </p:sp>
    </p:spTree>
    <p:extLst>
      <p:ext uri="{BB962C8B-B14F-4D97-AF65-F5344CB8AC3E}">
        <p14:creationId xmlns:p14="http://schemas.microsoft.com/office/powerpoint/2010/main" val="3921692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GPSC Standard Operating Procedures</a:t>
            </a:r>
          </a:p>
        </p:txBody>
      </p:sp>
      <p:sp>
        <p:nvSpPr>
          <p:cNvPr id="3" name="Content Placeholder 2"/>
          <p:cNvSpPr>
            <a:spLocks noGrp="1"/>
          </p:cNvSpPr>
          <p:nvPr>
            <p:ph idx="1"/>
          </p:nvPr>
        </p:nvSpPr>
        <p:spPr>
          <a:xfrm>
            <a:off x="2133600" y="6248400"/>
            <a:ext cx="7524003" cy="753397"/>
          </a:xfrm>
        </p:spPr>
        <p:txBody>
          <a:bodyPr/>
          <a:lstStyle/>
          <a:p>
            <a:r>
              <a:rPr lang="en-US" dirty="0">
                <a:hlinkClick r:id="rId2"/>
              </a:rPr>
              <a:t>GPSC Standard Operating Procedures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4200" y="1952304"/>
            <a:ext cx="3309938" cy="4261460"/>
          </a:xfrm>
          <a:prstGeom prst="rect">
            <a:avLst/>
          </a:prstGeom>
        </p:spPr>
      </p:pic>
      <p:sp>
        <p:nvSpPr>
          <p:cNvPr id="5" name="TextBox 4"/>
          <p:cNvSpPr txBox="1"/>
          <p:nvPr/>
        </p:nvSpPr>
        <p:spPr>
          <a:xfrm>
            <a:off x="533400" y="2743200"/>
            <a:ext cx="1981200" cy="1477328"/>
          </a:xfrm>
          <a:prstGeom prst="rect">
            <a:avLst/>
          </a:prstGeom>
          <a:noFill/>
        </p:spPr>
        <p:txBody>
          <a:bodyPr wrap="square" rtlCol="0">
            <a:spAutoFit/>
          </a:bodyPr>
          <a:lstStyle/>
          <a:p>
            <a:r>
              <a:rPr lang="en-US" dirty="0"/>
              <a:t>To learn more about how the GPSC functions, please read the GPSC SOPs</a:t>
            </a:r>
          </a:p>
        </p:txBody>
      </p:sp>
      <p:sp>
        <p:nvSpPr>
          <p:cNvPr id="6" name="TextBox 5"/>
          <p:cNvSpPr txBox="1"/>
          <p:nvPr/>
        </p:nvSpPr>
        <p:spPr>
          <a:xfrm>
            <a:off x="4191000" y="5334000"/>
            <a:ext cx="1143000" cy="338554"/>
          </a:xfrm>
          <a:prstGeom prst="rect">
            <a:avLst/>
          </a:prstGeom>
          <a:solidFill>
            <a:schemeClr val="tx1"/>
          </a:solidFill>
        </p:spPr>
        <p:txBody>
          <a:bodyPr wrap="square" rtlCol="0">
            <a:spAutoFit/>
          </a:bodyPr>
          <a:lstStyle/>
          <a:p>
            <a:pPr algn="ctr"/>
            <a:r>
              <a:rPr lang="en-US" sz="1600" b="1" dirty="0">
                <a:solidFill>
                  <a:schemeClr val="accent1">
                    <a:lumMod val="75000"/>
                  </a:schemeClr>
                </a:solidFill>
                <a:latin typeface="Times New Roman" charset="0"/>
                <a:ea typeface="Times New Roman" charset="0"/>
                <a:cs typeface="Times New Roman" charset="0"/>
              </a:rPr>
              <a:t>July 2018</a:t>
            </a:r>
          </a:p>
        </p:txBody>
      </p:sp>
    </p:spTree>
    <p:extLst>
      <p:ext uri="{BB962C8B-B14F-4D97-AF65-F5344CB8AC3E}">
        <p14:creationId xmlns:p14="http://schemas.microsoft.com/office/powerpoint/2010/main" val="370965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GPSC Funding</a:t>
            </a:r>
          </a:p>
        </p:txBody>
      </p:sp>
      <p:sp>
        <p:nvSpPr>
          <p:cNvPr id="3" name="Content Placeholder 2"/>
          <p:cNvSpPr>
            <a:spLocks noGrp="1"/>
          </p:cNvSpPr>
          <p:nvPr>
            <p:ph idx="1"/>
          </p:nvPr>
        </p:nvSpPr>
        <p:spPr/>
        <p:txBody>
          <a:bodyPr>
            <a:normAutofit/>
          </a:bodyPr>
          <a:lstStyle/>
          <a:p>
            <a:r>
              <a:rPr lang="en-US" dirty="0"/>
              <a:t>Funding to an individual FIU-MMC currently enrolled, degree-seeking graduate/professional student for travel reimbursement.  </a:t>
            </a:r>
            <a:r>
              <a:rPr lang="en-US" b="1" dirty="0"/>
              <a:t>This is not an award, scholarship, grant, etc.</a:t>
            </a:r>
          </a:p>
          <a:p>
            <a:r>
              <a:rPr lang="en-US" dirty="0"/>
              <a:t>Funding must fall into one of the following 3 categories:</a:t>
            </a:r>
          </a:p>
          <a:p>
            <a:pPr lvl="1"/>
            <a:r>
              <a:rPr lang="en-US" dirty="0"/>
              <a:t>Conference Presentation Travel</a:t>
            </a:r>
          </a:p>
          <a:p>
            <a:pPr lvl="1"/>
            <a:r>
              <a:rPr lang="en-US" dirty="0"/>
              <a:t>Research Travel (Master’s Thesis/Doctoral Dissertation Research)</a:t>
            </a:r>
          </a:p>
          <a:p>
            <a:pPr lvl="1"/>
            <a:r>
              <a:rPr lang="en-US" dirty="0"/>
              <a:t>Professional Development Travel</a:t>
            </a:r>
          </a:p>
        </p:txBody>
      </p:sp>
    </p:spTree>
    <p:extLst>
      <p:ext uri="{BB962C8B-B14F-4D97-AF65-F5344CB8AC3E}">
        <p14:creationId xmlns:p14="http://schemas.microsoft.com/office/powerpoint/2010/main" val="2127164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321" y="685800"/>
            <a:ext cx="8229600" cy="1066800"/>
          </a:xfrm>
        </p:spPr>
        <p:txBody>
          <a:bodyPr>
            <a:normAutofit/>
          </a:bodyPr>
          <a:lstStyle/>
          <a:p>
            <a:r>
              <a:rPr lang="en-US" dirty="0"/>
              <a:t>Types of Funding</a:t>
            </a:r>
          </a:p>
        </p:txBody>
      </p:sp>
      <p:sp>
        <p:nvSpPr>
          <p:cNvPr id="3" name="Content Placeholder 2"/>
          <p:cNvSpPr>
            <a:spLocks noGrp="1"/>
          </p:cNvSpPr>
          <p:nvPr>
            <p:ph idx="1"/>
          </p:nvPr>
        </p:nvSpPr>
        <p:spPr>
          <a:xfrm>
            <a:off x="482754" y="1798273"/>
            <a:ext cx="8229600" cy="4325112"/>
          </a:xfrm>
        </p:spPr>
        <p:txBody>
          <a:bodyPr>
            <a:normAutofit fontScale="92500"/>
          </a:bodyPr>
          <a:lstStyle/>
          <a:p>
            <a:endParaRPr lang="en-US" dirty="0">
              <a:latin typeface="+mj-lt"/>
            </a:endParaRPr>
          </a:p>
          <a:p>
            <a:pPr>
              <a:spcBef>
                <a:spcPct val="0"/>
              </a:spcBef>
              <a:buClrTx/>
              <a:buFont typeface="Calibri Light" panose="020F0302020204030204" pitchFamily="34" charset="0"/>
              <a:buAutoNum type="arabicPeriod"/>
            </a:pPr>
            <a:r>
              <a:rPr lang="en-US" altLang="en-US" sz="2100" dirty="0">
                <a:latin typeface="+mj-lt"/>
              </a:rPr>
              <a:t>Conference Funding – up to 650 from January 1</a:t>
            </a:r>
            <a:r>
              <a:rPr lang="en-US" altLang="en-US" sz="2100" baseline="30000" dirty="0">
                <a:latin typeface="+mj-lt"/>
              </a:rPr>
              <a:t>st</a:t>
            </a:r>
            <a:r>
              <a:rPr lang="en-US" altLang="en-US" sz="2100" dirty="0">
                <a:latin typeface="+mj-lt"/>
              </a:rPr>
              <a:t>, 2019 for  Domestic and </a:t>
            </a:r>
            <a:r>
              <a:rPr lang="en-US" altLang="en-US" sz="2100" dirty="0"/>
              <a:t>$850 from January 1</a:t>
            </a:r>
            <a:r>
              <a:rPr lang="en-US" altLang="en-US" sz="2100" baseline="30000" dirty="0"/>
              <a:t>st</a:t>
            </a:r>
            <a:r>
              <a:rPr lang="en-US" altLang="en-US" sz="2100" dirty="0"/>
              <a:t>, 2019 for </a:t>
            </a:r>
            <a:r>
              <a:rPr lang="en-US" altLang="en-US" sz="2100" dirty="0">
                <a:latin typeface="+mj-lt"/>
              </a:rPr>
              <a:t>International </a:t>
            </a:r>
          </a:p>
          <a:p>
            <a:pPr>
              <a:spcBef>
                <a:spcPct val="0"/>
              </a:spcBef>
              <a:buClrTx/>
              <a:buFont typeface="Calibri Light" panose="020F0302020204030204" pitchFamily="34" charset="0"/>
              <a:buAutoNum type="arabicPeriod"/>
            </a:pPr>
            <a:endParaRPr lang="en-US" altLang="en-US" sz="2100" dirty="0">
              <a:latin typeface="+mj-lt"/>
            </a:endParaRPr>
          </a:p>
          <a:p>
            <a:pPr>
              <a:spcBef>
                <a:spcPct val="0"/>
              </a:spcBef>
              <a:buClrTx/>
              <a:buFont typeface="Calibri Light" panose="020F0302020204030204" pitchFamily="34" charset="0"/>
              <a:buAutoNum type="arabicPeriod"/>
            </a:pPr>
            <a:r>
              <a:rPr lang="en-US" altLang="en-US" sz="2100" dirty="0">
                <a:latin typeface="+mj-lt"/>
              </a:rPr>
              <a:t>Research Funding – up to $500 Domestic and $700 International</a:t>
            </a:r>
          </a:p>
          <a:p>
            <a:pPr>
              <a:spcBef>
                <a:spcPct val="0"/>
              </a:spcBef>
              <a:buClrTx/>
              <a:buFont typeface="Calibri Light" panose="020F0302020204030204" pitchFamily="34" charset="0"/>
              <a:buAutoNum type="arabicPeriod"/>
            </a:pPr>
            <a:endParaRPr lang="en-US" altLang="en-US" sz="2100" dirty="0">
              <a:latin typeface="+mj-lt"/>
            </a:endParaRPr>
          </a:p>
          <a:p>
            <a:pPr>
              <a:spcBef>
                <a:spcPct val="0"/>
              </a:spcBef>
              <a:buClrTx/>
              <a:buFont typeface="Calibri Light" panose="020F0302020204030204" pitchFamily="34" charset="0"/>
              <a:buAutoNum type="arabicPeriod"/>
            </a:pPr>
            <a:r>
              <a:rPr lang="en-US" altLang="en-US" sz="2100" dirty="0">
                <a:latin typeface="+mj-lt"/>
              </a:rPr>
              <a:t>Professional Development – $150 if student is attending and up to $400 if student is participating (but ineligible for Conference funding)</a:t>
            </a:r>
          </a:p>
          <a:p>
            <a:pPr>
              <a:spcBef>
                <a:spcPct val="0"/>
              </a:spcBef>
              <a:buClrTx/>
              <a:buFont typeface="Calibri Light" panose="020F0302020204030204" pitchFamily="34" charset="0"/>
              <a:buAutoNum type="arabicPeriod"/>
            </a:pPr>
            <a:endParaRPr lang="en-US" altLang="en-US" sz="2400" dirty="0">
              <a:latin typeface="+mj-lt"/>
            </a:endParaRPr>
          </a:p>
          <a:p>
            <a:pPr indent="-109728">
              <a:spcBef>
                <a:spcPct val="0"/>
              </a:spcBef>
              <a:buClrTx/>
              <a:buNone/>
            </a:pPr>
            <a:r>
              <a:rPr lang="en-US" altLang="en-US" sz="1700" dirty="0">
                <a:latin typeface="+mj-lt"/>
              </a:rPr>
              <a:t>*amounts subject to change due to budget restrictions and changes to FIU policies.  BBC policies may differ slightly due to different SGA statutes, for more information e-mail </a:t>
            </a:r>
            <a:r>
              <a:rPr lang="en-US" altLang="en-US" sz="1700" dirty="0">
                <a:latin typeface="+mj-lt"/>
                <a:hlinkClick r:id="rId2"/>
              </a:rPr>
              <a:t>gpsc@fiu.edu</a:t>
            </a:r>
            <a:endParaRPr lang="en-US" altLang="en-US" sz="1700" dirty="0">
              <a:latin typeface="+mj-lt"/>
            </a:endParaRPr>
          </a:p>
        </p:txBody>
      </p:sp>
      <p:sp>
        <p:nvSpPr>
          <p:cNvPr id="4" name="Rectangle 3"/>
          <p:cNvSpPr/>
          <p:nvPr/>
        </p:nvSpPr>
        <p:spPr>
          <a:xfrm>
            <a:off x="914400" y="6172200"/>
            <a:ext cx="7543800" cy="461665"/>
          </a:xfrm>
          <a:prstGeom prst="rect">
            <a:avLst/>
          </a:prstGeom>
        </p:spPr>
        <p:txBody>
          <a:bodyPr wrap="square">
            <a:spAutoFit/>
          </a:bodyPr>
          <a:lstStyle/>
          <a:p>
            <a:pPr>
              <a:spcBef>
                <a:spcPct val="0"/>
              </a:spcBef>
            </a:pPr>
            <a:r>
              <a:rPr lang="en-US" altLang="en-US" sz="1200" i="1" dirty="0">
                <a:solidFill>
                  <a:schemeClr val="accent2"/>
                </a:solidFill>
                <a:latin typeface="+mj-lt"/>
              </a:rPr>
              <a:t>It is the applicant’</a:t>
            </a:r>
            <a:r>
              <a:rPr lang="en-US" altLang="ja-JP" sz="1200" i="1" dirty="0">
                <a:solidFill>
                  <a:schemeClr val="accent2"/>
                </a:solidFill>
                <a:latin typeface="+mj-lt"/>
              </a:rPr>
              <a:t>s responsibility to comply with GPSC regulations. Funding is </a:t>
            </a:r>
            <a:r>
              <a:rPr lang="en-US" altLang="ja-JP" sz="1200" b="1" dirty="0">
                <a:solidFill>
                  <a:schemeClr val="accent1"/>
                </a:solidFill>
                <a:latin typeface="+mj-lt"/>
              </a:rPr>
              <a:t>not</a:t>
            </a:r>
            <a:r>
              <a:rPr lang="en-US" altLang="ja-JP" sz="1200" i="1" dirty="0">
                <a:solidFill>
                  <a:schemeClr val="accent1"/>
                </a:solidFill>
                <a:latin typeface="+mj-lt"/>
              </a:rPr>
              <a:t> a guarantee</a:t>
            </a:r>
            <a:r>
              <a:rPr lang="en-US" altLang="ja-JP" sz="1200" i="1" dirty="0">
                <a:solidFill>
                  <a:schemeClr val="accent2"/>
                </a:solidFill>
                <a:latin typeface="+mj-lt"/>
              </a:rPr>
              <a:t>, but a privilege. </a:t>
            </a:r>
            <a:endParaRPr lang="en-US" altLang="en-US" sz="1200" i="1" dirty="0">
              <a:solidFill>
                <a:schemeClr val="accent2"/>
              </a:solidFill>
              <a:latin typeface="+mj-lt"/>
            </a:endParaRPr>
          </a:p>
        </p:txBody>
      </p:sp>
    </p:spTree>
    <p:extLst>
      <p:ext uri="{BB962C8B-B14F-4D97-AF65-F5344CB8AC3E}">
        <p14:creationId xmlns:p14="http://schemas.microsoft.com/office/powerpoint/2010/main" val="983350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500"/>
                                        <p:tgtEl>
                                          <p:spTgt spid="3">
                                            <p:txEl>
                                              <p:pRg st="3" end="3"/>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321" y="685800"/>
            <a:ext cx="8229600" cy="1066800"/>
          </a:xfrm>
        </p:spPr>
        <p:txBody>
          <a:bodyPr>
            <a:normAutofit/>
          </a:bodyPr>
          <a:lstStyle/>
          <a:p>
            <a:r>
              <a:rPr lang="en-US" dirty="0"/>
              <a:t>Conference Funding</a:t>
            </a:r>
          </a:p>
        </p:txBody>
      </p:sp>
      <p:sp>
        <p:nvSpPr>
          <p:cNvPr id="3" name="Content Placeholder 2"/>
          <p:cNvSpPr>
            <a:spLocks noGrp="1"/>
          </p:cNvSpPr>
          <p:nvPr>
            <p:ph idx="1"/>
          </p:nvPr>
        </p:nvSpPr>
        <p:spPr>
          <a:xfrm>
            <a:off x="471685" y="2057400"/>
            <a:ext cx="8229600" cy="4325112"/>
          </a:xfrm>
        </p:spPr>
        <p:txBody>
          <a:bodyPr>
            <a:normAutofit/>
          </a:bodyPr>
          <a:lstStyle/>
          <a:p>
            <a:pPr marL="109728" indent="0">
              <a:spcBef>
                <a:spcPct val="0"/>
              </a:spcBef>
              <a:buClrTx/>
              <a:buNone/>
            </a:pPr>
            <a:endParaRPr lang="en-US" altLang="en-US" dirty="0">
              <a:latin typeface="Ubuntu" pitchFamily="34" charset="0"/>
            </a:endParaRPr>
          </a:p>
          <a:p>
            <a:r>
              <a:rPr lang="en-US" sz="2400" dirty="0">
                <a:latin typeface="Calibri" panose="020F0502020204030204" pitchFamily="34" charset="0"/>
              </a:rPr>
              <a:t>Active participation in an event, such as being the presenting author at an oral or poster presentation. The primary goal is to fund one student per presentation.</a:t>
            </a:r>
          </a:p>
          <a:p>
            <a:pPr lvl="1"/>
            <a:r>
              <a:rPr lang="en-US" sz="2200" dirty="0">
                <a:latin typeface="Calibri" panose="020F0502020204030204" pitchFamily="34" charset="0"/>
              </a:rPr>
              <a:t>For poster presentations, one student per presentation will be funded.</a:t>
            </a:r>
          </a:p>
          <a:p>
            <a:pPr lvl="1"/>
            <a:r>
              <a:rPr lang="en-US" sz="2200" dirty="0">
                <a:latin typeface="Calibri" panose="020F0502020204030204" pitchFamily="34" charset="0"/>
              </a:rPr>
              <a:t>For oral presentations, all presenters must provide documentation proving presenter status. </a:t>
            </a:r>
          </a:p>
          <a:p>
            <a:pPr marL="109728"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1177005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321" y="685800"/>
            <a:ext cx="8229600" cy="1066800"/>
          </a:xfrm>
        </p:spPr>
        <p:txBody>
          <a:bodyPr>
            <a:normAutofit/>
          </a:bodyPr>
          <a:lstStyle/>
          <a:p>
            <a:r>
              <a:rPr lang="en-US" dirty="0"/>
              <a:t>Research Funding</a:t>
            </a:r>
          </a:p>
        </p:txBody>
      </p:sp>
      <p:sp>
        <p:nvSpPr>
          <p:cNvPr id="3" name="Content Placeholder 2"/>
          <p:cNvSpPr>
            <a:spLocks noGrp="1"/>
          </p:cNvSpPr>
          <p:nvPr>
            <p:ph idx="1"/>
          </p:nvPr>
        </p:nvSpPr>
        <p:spPr>
          <a:xfrm>
            <a:off x="457200" y="1676400"/>
            <a:ext cx="8229600" cy="4325112"/>
          </a:xfrm>
        </p:spPr>
        <p:txBody>
          <a:bodyPr>
            <a:normAutofit/>
          </a:bodyPr>
          <a:lstStyle/>
          <a:p>
            <a:pPr marL="109728" indent="0">
              <a:spcBef>
                <a:spcPct val="0"/>
              </a:spcBef>
              <a:buClrTx/>
              <a:buNone/>
            </a:pPr>
            <a:endParaRPr lang="en-US" altLang="en-US" dirty="0">
              <a:latin typeface="Ubuntu" pitchFamily="34" charset="0"/>
            </a:endParaRPr>
          </a:p>
          <a:p>
            <a:r>
              <a:rPr lang="en-US" sz="2600" dirty="0">
                <a:latin typeface="Calibri" panose="020F0502020204030204" pitchFamily="34" charset="0"/>
              </a:rPr>
              <a:t>M2 or D2/D3 approved by UGS, or documentation proving that s/he will in fact be conducting fieldwork outside the vicinity to gather data for his/her research. </a:t>
            </a:r>
          </a:p>
          <a:p>
            <a:pPr marL="109728"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2239187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normAutofit/>
          </a:bodyPr>
          <a:lstStyle/>
          <a:p>
            <a:r>
              <a:rPr lang="en-US" dirty="0"/>
              <a:t>Professional Development Funding</a:t>
            </a:r>
          </a:p>
        </p:txBody>
      </p:sp>
      <p:sp>
        <p:nvSpPr>
          <p:cNvPr id="3" name="Content Placeholder 2"/>
          <p:cNvSpPr>
            <a:spLocks noGrp="1"/>
          </p:cNvSpPr>
          <p:nvPr>
            <p:ph idx="1"/>
          </p:nvPr>
        </p:nvSpPr>
        <p:spPr>
          <a:xfrm>
            <a:off x="457200" y="1981200"/>
            <a:ext cx="8229600" cy="4953000"/>
          </a:xfrm>
        </p:spPr>
        <p:txBody>
          <a:bodyPr>
            <a:normAutofit fontScale="92500" lnSpcReduction="10000"/>
          </a:bodyPr>
          <a:lstStyle/>
          <a:p>
            <a:pPr marL="109728" indent="0">
              <a:spcBef>
                <a:spcPct val="0"/>
              </a:spcBef>
              <a:buClrTx/>
              <a:buNone/>
            </a:pPr>
            <a:endParaRPr lang="en-US" altLang="en-US" dirty="0">
              <a:latin typeface="Ubuntu" pitchFamily="34" charset="0"/>
            </a:endParaRPr>
          </a:p>
          <a:p>
            <a:r>
              <a:rPr lang="en-US" sz="2600" dirty="0">
                <a:latin typeface="Calibri" panose="020F0502020204030204" pitchFamily="34" charset="0"/>
              </a:rPr>
              <a:t>Passive participation in an event, such as attending a conference.</a:t>
            </a:r>
          </a:p>
          <a:p>
            <a:pPr lvl="1"/>
            <a:r>
              <a:rPr lang="en-US" sz="2400" dirty="0">
                <a:latin typeface="Calibri" panose="020F0502020204030204" pitchFamily="34" charset="0"/>
              </a:rPr>
              <a:t>The </a:t>
            </a:r>
            <a:r>
              <a:rPr lang="en-US" sz="2400" b="1" dirty="0">
                <a:latin typeface="Calibri" panose="020F0502020204030204" pitchFamily="34" charset="0"/>
              </a:rPr>
              <a:t>amount </a:t>
            </a:r>
            <a:r>
              <a:rPr lang="en-US" sz="2400" dirty="0">
                <a:latin typeface="Calibri" panose="020F0502020204030204" pitchFamily="34" charset="0"/>
              </a:rPr>
              <a:t>allotted to a student for either </a:t>
            </a:r>
            <a:r>
              <a:rPr lang="en-US" sz="2400" b="1" dirty="0">
                <a:latin typeface="Calibri" panose="020F0502020204030204" pitchFamily="34" charset="0"/>
              </a:rPr>
              <a:t>domestic or international travel </a:t>
            </a:r>
            <a:r>
              <a:rPr lang="en-US" sz="2400" dirty="0">
                <a:latin typeface="Calibri" panose="020F0502020204030204" pitchFamily="34" charset="0"/>
              </a:rPr>
              <a:t>is suggested to be no more than $</a:t>
            </a:r>
            <a:r>
              <a:rPr lang="en-US" sz="2400" b="1" dirty="0">
                <a:latin typeface="Calibri" panose="020F0502020204030204" pitchFamily="34" charset="0"/>
              </a:rPr>
              <a:t>150.</a:t>
            </a:r>
            <a:endParaRPr lang="en-US" sz="2400" dirty="0">
              <a:latin typeface="Calibri" panose="020F0502020204030204" pitchFamily="34" charset="0"/>
            </a:endParaRPr>
          </a:p>
          <a:p>
            <a:r>
              <a:rPr lang="en-US" sz="2600" dirty="0">
                <a:latin typeface="Calibri" panose="020F0502020204030204" pitchFamily="34" charset="0"/>
              </a:rPr>
              <a:t>Participation in a conference, workshop, symposium, etc., in a more substantive role (e.g. panel discussion, workshop organizer, leader, etc.) but not meeting the requirements for Conference funding (e.g. ability to submit an abstract).</a:t>
            </a:r>
          </a:p>
          <a:p>
            <a:pPr lvl="1"/>
            <a:r>
              <a:rPr lang="en-US" sz="2400" dirty="0">
                <a:latin typeface="Calibri" panose="020F0502020204030204" pitchFamily="34" charset="0"/>
              </a:rPr>
              <a:t>The student must provide documentation proving this role in the event and the </a:t>
            </a:r>
            <a:r>
              <a:rPr lang="en-US" sz="2400" b="1" dirty="0">
                <a:latin typeface="Calibri" panose="020F0502020204030204" pitchFamily="34" charset="0"/>
              </a:rPr>
              <a:t>amount </a:t>
            </a:r>
            <a:r>
              <a:rPr lang="en-US" sz="2400" dirty="0">
                <a:latin typeface="Calibri" panose="020F0502020204030204" pitchFamily="34" charset="0"/>
              </a:rPr>
              <a:t>allotted to a student for either </a:t>
            </a:r>
            <a:r>
              <a:rPr lang="en-US" sz="2400" b="1" dirty="0">
                <a:latin typeface="Calibri" panose="020F0502020204030204" pitchFamily="34" charset="0"/>
              </a:rPr>
              <a:t>domestic or international travel </a:t>
            </a:r>
            <a:r>
              <a:rPr lang="en-US" sz="2400" dirty="0">
                <a:latin typeface="Calibri" panose="020F0502020204030204" pitchFamily="34" charset="0"/>
              </a:rPr>
              <a:t>is suggested to be no more than $</a:t>
            </a:r>
            <a:r>
              <a:rPr lang="en-US" sz="2400" b="1" dirty="0">
                <a:latin typeface="Calibri" panose="020F0502020204030204" pitchFamily="34" charset="0"/>
              </a:rPr>
              <a:t>400</a:t>
            </a:r>
            <a:r>
              <a:rPr lang="en-US" sz="2400" dirty="0">
                <a:latin typeface="Calibri" panose="020F0502020204030204" pitchFamily="34" charset="0"/>
              </a:rPr>
              <a:t>.</a:t>
            </a:r>
          </a:p>
          <a:p>
            <a:pPr marL="109728" indent="0">
              <a:buNone/>
            </a:pPr>
            <a:endParaRPr lang="en-US" sz="2600" dirty="0">
              <a:latin typeface="Calibri" panose="020F0502020204030204" pitchFamily="34" charset="0"/>
            </a:endParaRPr>
          </a:p>
        </p:txBody>
      </p:sp>
    </p:spTree>
    <p:extLst>
      <p:ext uri="{BB962C8B-B14F-4D97-AF65-F5344CB8AC3E}">
        <p14:creationId xmlns:p14="http://schemas.microsoft.com/office/powerpoint/2010/main" val="3694159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TM03457503[[fn=Quotable]]</Template>
  <TotalTime>2740</TotalTime>
  <Words>2749</Words>
  <Application>Microsoft Macintosh PowerPoint</Application>
  <PresentationFormat>On-screen Show (4:3)</PresentationFormat>
  <Paragraphs>202</Paragraphs>
  <Slides>29</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Arial</vt:lpstr>
      <vt:lpstr>Calibri</vt:lpstr>
      <vt:lpstr>Calibri Light</vt:lpstr>
      <vt:lpstr>Century Gothic</vt:lpstr>
      <vt:lpstr>Courier New</vt:lpstr>
      <vt:lpstr>Numans</vt:lpstr>
      <vt:lpstr>Times New Roman</vt:lpstr>
      <vt:lpstr>Ubuntu</vt:lpstr>
      <vt:lpstr>Wingdings</vt:lpstr>
      <vt:lpstr>Wingdings 2</vt:lpstr>
      <vt:lpstr>Wingdings 3</vt:lpstr>
      <vt:lpstr>Quotable</vt:lpstr>
      <vt:lpstr>Florida International University Student Government Association</vt:lpstr>
      <vt:lpstr>About the GPSC</vt:lpstr>
      <vt:lpstr>GPSC Members</vt:lpstr>
      <vt:lpstr>GPSC Standard Operating Procedures</vt:lpstr>
      <vt:lpstr>GPSC Funding</vt:lpstr>
      <vt:lpstr>Types of Funding</vt:lpstr>
      <vt:lpstr>Conference Funding</vt:lpstr>
      <vt:lpstr>Research Funding</vt:lpstr>
      <vt:lpstr>Professional Development Funding</vt:lpstr>
      <vt:lpstr>Before Applying – Check your Eligibility</vt:lpstr>
      <vt:lpstr>Five-week Deadline</vt:lpstr>
      <vt:lpstr>What GPSC reimburses</vt:lpstr>
      <vt:lpstr>Supporting Documentation</vt:lpstr>
      <vt:lpstr>Supporting Documentation</vt:lpstr>
      <vt:lpstr>Supporting Documentation</vt:lpstr>
      <vt:lpstr>Supporting Documentation</vt:lpstr>
      <vt:lpstr>After Applying</vt:lpstr>
      <vt:lpstr>Committee Review</vt:lpstr>
      <vt:lpstr>After Applying</vt:lpstr>
      <vt:lpstr>Before you Travel …</vt:lpstr>
      <vt:lpstr>Checking TA/ER status</vt:lpstr>
      <vt:lpstr>After you Travel …</vt:lpstr>
      <vt:lpstr>After you Travel …</vt:lpstr>
      <vt:lpstr>After you Travel …</vt:lpstr>
      <vt:lpstr>After you Travel …</vt:lpstr>
      <vt:lpstr>After you Travel …</vt:lpstr>
      <vt:lpstr>Post-travel Presentations</vt:lpstr>
      <vt:lpstr>Additional Information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&amp; Services  Business Office</dc:title>
  <dc:creator>rogeliss</dc:creator>
  <cp:lastModifiedBy>Mitra Ahmadinejad</cp:lastModifiedBy>
  <cp:revision>352</cp:revision>
  <cp:lastPrinted>2015-07-15T18:53:58Z</cp:lastPrinted>
  <dcterms:created xsi:type="dcterms:W3CDTF">2008-08-21T16:42:27Z</dcterms:created>
  <dcterms:modified xsi:type="dcterms:W3CDTF">2019-01-30T01:54:18Z</dcterms:modified>
</cp:coreProperties>
</file>